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8" r:id="rId6"/>
  </p:sldMasterIdLst>
  <p:notesMasterIdLst>
    <p:notesMasterId r:id="rId12"/>
  </p:notesMasterIdLst>
  <p:handoutMasterIdLst>
    <p:handoutMasterId r:id="rId13"/>
  </p:handoutMasterIdLst>
  <p:sldIdLst>
    <p:sldId id="266" r:id="rId7"/>
    <p:sldId id="258" r:id="rId8"/>
    <p:sldId id="263" r:id="rId9"/>
    <p:sldId id="265" r:id="rId10"/>
    <p:sldId id="267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E5877-4D25-5D42-9C4F-C98DA47430DC}" v="199" dt="2025-02-13T21:06:26.410"/>
    <p1510:client id="{8B02D1B6-2E86-D641-8BDF-28B6F9E64E5F}" v="74" dt="2025-02-13T09:59:07.993"/>
    <p1510:client id="{BBCEAC84-864C-1D4C-A6FE-EAE176CE67FA}" v="8" dt="2025-02-14T09:34:30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5" autoAdjust="0"/>
    <p:restoredTop sz="94488"/>
  </p:normalViewPr>
  <p:slideViewPr>
    <p:cSldViewPr snapToGrid="0">
      <p:cViewPr varScale="1">
        <p:scale>
          <a:sx n="96" d="100"/>
          <a:sy n="96" d="100"/>
        </p:scale>
        <p:origin x="168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helainen Jarkko" userId="98f85adc-c207-4cee-b6ee-fc1b4fa5d559" providerId="ADAL" clId="{BBCEAC84-864C-1D4C-A6FE-EAE176CE67FA}"/>
    <pc:docChg chg="custSel modSld">
      <pc:chgData name="Louhelainen Jarkko" userId="98f85adc-c207-4cee-b6ee-fc1b4fa5d559" providerId="ADAL" clId="{BBCEAC84-864C-1D4C-A6FE-EAE176CE67FA}" dt="2025-02-14T09:34:30.100" v="15"/>
      <pc:docMkLst>
        <pc:docMk/>
      </pc:docMkLst>
      <pc:sldChg chg="modSp mod">
        <pc:chgData name="Louhelainen Jarkko" userId="98f85adc-c207-4cee-b6ee-fc1b4fa5d559" providerId="ADAL" clId="{BBCEAC84-864C-1D4C-A6FE-EAE176CE67FA}" dt="2025-02-14T09:31:44.413" v="5" actId="114"/>
        <pc:sldMkLst>
          <pc:docMk/>
          <pc:sldMk cId="1828878090" sldId="258"/>
        </pc:sldMkLst>
        <pc:spChg chg="mod">
          <ac:chgData name="Louhelainen Jarkko" userId="98f85adc-c207-4cee-b6ee-fc1b4fa5d559" providerId="ADAL" clId="{BBCEAC84-864C-1D4C-A6FE-EAE176CE67FA}" dt="2025-02-14T09:31:44.413" v="5" actId="114"/>
          <ac:spMkLst>
            <pc:docMk/>
            <pc:sldMk cId="1828878090" sldId="258"/>
            <ac:spMk id="5" creationId="{D909C346-A3B0-E1E3-FCC0-4127544C3B0D}"/>
          </ac:spMkLst>
        </pc:spChg>
      </pc:sldChg>
      <pc:sldChg chg="modSp mod">
        <pc:chgData name="Louhelainen Jarkko" userId="98f85adc-c207-4cee-b6ee-fc1b4fa5d559" providerId="ADAL" clId="{BBCEAC84-864C-1D4C-A6FE-EAE176CE67FA}" dt="2025-02-14T09:31:54.872" v="6" actId="14100"/>
        <pc:sldMkLst>
          <pc:docMk/>
          <pc:sldMk cId="3183118403" sldId="263"/>
        </pc:sldMkLst>
        <pc:spChg chg="mod">
          <ac:chgData name="Louhelainen Jarkko" userId="98f85adc-c207-4cee-b6ee-fc1b4fa5d559" providerId="ADAL" clId="{BBCEAC84-864C-1D4C-A6FE-EAE176CE67FA}" dt="2025-02-14T09:31:54.872" v="6" actId="14100"/>
          <ac:spMkLst>
            <pc:docMk/>
            <pc:sldMk cId="3183118403" sldId="263"/>
            <ac:spMk id="4" creationId="{B2533C81-A6BA-BFC5-21FC-E7026D0ED260}"/>
          </ac:spMkLst>
        </pc:spChg>
      </pc:sldChg>
      <pc:sldChg chg="addSp delSp modSp mod">
        <pc:chgData name="Louhelainen Jarkko" userId="98f85adc-c207-4cee-b6ee-fc1b4fa5d559" providerId="ADAL" clId="{BBCEAC84-864C-1D4C-A6FE-EAE176CE67FA}" dt="2025-02-14T09:34:30.100" v="15"/>
        <pc:sldMkLst>
          <pc:docMk/>
          <pc:sldMk cId="189791659" sldId="264"/>
        </pc:sldMkLst>
        <pc:spChg chg="add mod">
          <ac:chgData name="Louhelainen Jarkko" userId="98f85adc-c207-4cee-b6ee-fc1b4fa5d559" providerId="ADAL" clId="{BBCEAC84-864C-1D4C-A6FE-EAE176CE67FA}" dt="2025-02-14T09:32:36.493" v="12"/>
          <ac:spMkLst>
            <pc:docMk/>
            <pc:sldMk cId="189791659" sldId="264"/>
            <ac:spMk id="6" creationId="{0C01C914-2674-9F07-63BA-17601410C0F7}"/>
          </ac:spMkLst>
        </pc:spChg>
        <pc:spChg chg="del mod">
          <ac:chgData name="Louhelainen Jarkko" userId="98f85adc-c207-4cee-b6ee-fc1b4fa5d559" providerId="ADAL" clId="{BBCEAC84-864C-1D4C-A6FE-EAE176CE67FA}" dt="2025-02-14T09:32:36.278" v="11" actId="478"/>
          <ac:spMkLst>
            <pc:docMk/>
            <pc:sldMk cId="189791659" sldId="264"/>
            <ac:spMk id="7" creationId="{09B39651-981F-51C2-091A-FC8A8F9C5603}"/>
          </ac:spMkLst>
        </pc:spChg>
        <pc:graphicFrameChg chg="del">
          <ac:chgData name="Louhelainen Jarkko" userId="98f85adc-c207-4cee-b6ee-fc1b4fa5d559" providerId="ADAL" clId="{BBCEAC84-864C-1D4C-A6FE-EAE176CE67FA}" dt="2025-02-14T09:34:29.546" v="14" actId="478"/>
          <ac:graphicFrameMkLst>
            <pc:docMk/>
            <pc:sldMk cId="189791659" sldId="264"/>
            <ac:graphicFrameMk id="5" creationId="{F7460D44-FD1B-B2EA-E7BF-B81E41A3F3E3}"/>
          </ac:graphicFrameMkLst>
        </pc:graphicFrameChg>
        <pc:graphicFrameChg chg="add mod">
          <ac:chgData name="Louhelainen Jarkko" userId="98f85adc-c207-4cee-b6ee-fc1b4fa5d559" providerId="ADAL" clId="{BBCEAC84-864C-1D4C-A6FE-EAE176CE67FA}" dt="2025-02-14T09:34:23.566" v="13"/>
          <ac:graphicFrameMkLst>
            <pc:docMk/>
            <pc:sldMk cId="189791659" sldId="264"/>
            <ac:graphicFrameMk id="8" creationId="{3E460E3B-DFCE-E1D7-F4FA-389B115215F9}"/>
          </ac:graphicFrameMkLst>
        </pc:graphicFrameChg>
        <pc:graphicFrameChg chg="add mod">
          <ac:chgData name="Louhelainen Jarkko" userId="98f85adc-c207-4cee-b6ee-fc1b4fa5d559" providerId="ADAL" clId="{BBCEAC84-864C-1D4C-A6FE-EAE176CE67FA}" dt="2025-02-14T09:34:30.100" v="15"/>
          <ac:graphicFrameMkLst>
            <pc:docMk/>
            <pc:sldMk cId="189791659" sldId="264"/>
            <ac:graphicFrameMk id="9" creationId="{4603D567-E670-5148-1D4D-BEA5D2DEC6C0}"/>
          </ac:graphicFrameMkLst>
        </pc:graphicFrameChg>
      </pc:sldChg>
      <pc:sldChg chg="modSp mod">
        <pc:chgData name="Louhelainen Jarkko" userId="98f85adc-c207-4cee-b6ee-fc1b4fa5d559" providerId="ADAL" clId="{BBCEAC84-864C-1D4C-A6FE-EAE176CE67FA}" dt="2025-02-14T09:32:30.904" v="10" actId="14100"/>
        <pc:sldMkLst>
          <pc:docMk/>
          <pc:sldMk cId="764088019" sldId="265"/>
        </pc:sldMkLst>
        <pc:spChg chg="mod">
          <ac:chgData name="Louhelainen Jarkko" userId="98f85adc-c207-4cee-b6ee-fc1b4fa5d559" providerId="ADAL" clId="{BBCEAC84-864C-1D4C-A6FE-EAE176CE67FA}" dt="2025-02-14T09:32:30.904" v="10" actId="14100"/>
          <ac:spMkLst>
            <pc:docMk/>
            <pc:sldMk cId="764088019" sldId="265"/>
            <ac:spMk id="7" creationId="{3C2BBE44-6936-4736-B4E4-9DBD025DAC19}"/>
          </ac:spMkLst>
        </pc:spChg>
      </pc:sldChg>
      <pc:sldChg chg="modSp mod">
        <pc:chgData name="Louhelainen Jarkko" userId="98f85adc-c207-4cee-b6ee-fc1b4fa5d559" providerId="ADAL" clId="{BBCEAC84-864C-1D4C-A6FE-EAE176CE67FA}" dt="2025-02-14T09:31:27.246" v="2" actId="20577"/>
        <pc:sldMkLst>
          <pc:docMk/>
          <pc:sldMk cId="1087428976" sldId="266"/>
        </pc:sldMkLst>
        <pc:spChg chg="mod">
          <ac:chgData name="Louhelainen Jarkko" userId="98f85adc-c207-4cee-b6ee-fc1b4fa5d559" providerId="ADAL" clId="{BBCEAC84-864C-1D4C-A6FE-EAE176CE67FA}" dt="2025-02-14T09:31:27.246" v="2" actId="20577"/>
          <ac:spMkLst>
            <pc:docMk/>
            <pc:sldMk cId="1087428976" sldId="266"/>
            <ac:spMk id="2" creationId="{D8E9E51A-AF87-8B7A-1D0C-A1B44DB9174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Taul1!$C$2</c:f>
              <c:strCache>
                <c:ptCount val="1"/>
                <c:pt idx="0">
                  <c:v>Kaikki vastaajat, n=2003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10-0145-9822-CAE96D91616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10-0145-9822-CAE96D916162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10-0145-9822-CAE96D9161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Taul1!$B$3:$B$5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Taul1!$C$3:$C$5</c:f>
              <c:numCache>
                <c:formatCode>0%</c:formatCode>
                <c:ptCount val="3"/>
                <c:pt idx="0">
                  <c:v>0.54600000000000004</c:v>
                </c:pt>
                <c:pt idx="1">
                  <c:v>0.28199999999999997</c:v>
                </c:pt>
                <c:pt idx="2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10-0145-9822-CAE96D916162}"/>
            </c:ext>
          </c:extLst>
        </c:ser>
        <c:ser>
          <c:idx val="2"/>
          <c:order val="2"/>
          <c:tx>
            <c:strRef>
              <c:f>Taul1!$E$2</c:f>
              <c:strCache>
                <c:ptCount val="1"/>
                <c:pt idx="0">
                  <c:v>Mies, n=1003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210-0145-9822-CAE96D9161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210-0145-9822-CAE96D9161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210-0145-9822-CAE96D9161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Taul1!$B$3:$B$5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Taul1!$E$3:$E$5</c:f>
              <c:numCache>
                <c:formatCode>0%</c:formatCode>
                <c:ptCount val="3"/>
                <c:pt idx="0">
                  <c:v>0.57099999999999995</c:v>
                </c:pt>
                <c:pt idx="1">
                  <c:v>0.22800000000000001</c:v>
                </c:pt>
                <c:pt idx="2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210-0145-9822-CAE96D916162}"/>
            </c:ext>
          </c:extLst>
        </c:ser>
        <c:ser>
          <c:idx val="3"/>
          <c:order val="3"/>
          <c:tx>
            <c:strRef>
              <c:f>Taul1!$F$2</c:f>
              <c:strCache>
                <c:ptCount val="1"/>
                <c:pt idx="0">
                  <c:v>Nainen, n=1000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210-0145-9822-CAE96D9161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210-0145-9822-CAE96D9161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210-0145-9822-CAE96D9161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Taul1!$B$3:$B$5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Taul1!$F$3:$F$5</c:f>
              <c:numCache>
                <c:formatCode>0%</c:formatCode>
                <c:ptCount val="3"/>
                <c:pt idx="0">
                  <c:v>0.52100000000000002</c:v>
                </c:pt>
                <c:pt idx="1">
                  <c:v>0.33700000000000002</c:v>
                </c:pt>
                <c:pt idx="2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210-0145-9822-CAE96D91616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Taul1!$D$2</c15:sqref>
                        </c15:formulaRef>
                      </c:ext>
                    </c:extLst>
                    <c:strCache>
                      <c:ptCount val="1"/>
                      <c:pt idx="0">
                        <c:v>SUKUPUOLI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Taul1!$D$3:$D$5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B-1210-0145-9822-CAE96D916162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Taul1!$G$2</c15:sqref>
                        </c15:formulaRef>
                      </c:ext>
                    </c:extLst>
                    <c:strCache>
                      <c:ptCount val="1"/>
                      <c:pt idx="0">
                        <c:v>IKÄRYHMÄ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Taul1!$G$3:$G$5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1210-0145-9822-CAE96D916162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Taul1!$H$2</c15:sqref>
                        </c15:formulaRef>
                      </c:ext>
                    </c:extLst>
                    <c:strCache>
                      <c:ptCount val="1"/>
                      <c:pt idx="0">
                        <c:v>18-29 -vuotta, n=366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Taul1!$H$3:$H$5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0.52900000000000003</c:v>
                      </c:pt>
                      <c:pt idx="1">
                        <c:v>0.34</c:v>
                      </c:pt>
                      <c:pt idx="2">
                        <c:v>0.13100000000000001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1210-0145-9822-CAE96D916162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Taul1!$I$2</c15:sqref>
                        </c15:formulaRef>
                      </c:ext>
                    </c:extLst>
                    <c:strCache>
                      <c:ptCount val="1"/>
                      <c:pt idx="0">
                        <c:v>30-39 -vuotta, n=353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Taul1!$I$3:$I$5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0.51600000000000001</c:v>
                      </c:pt>
                      <c:pt idx="1">
                        <c:v>0.318</c:v>
                      </c:pt>
                      <c:pt idx="2">
                        <c:v>0.16600000000000001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1210-0145-9822-CAE96D916162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Taul1!$J$2</c15:sqref>
                        </c15:formulaRef>
                      </c:ext>
                    </c:extLst>
                    <c:strCache>
                      <c:ptCount val="1"/>
                      <c:pt idx="0">
                        <c:v>40-49 -vuotta, n=337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6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Taul1!$J$3:$J$5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0.58399999999999996</c:v>
                      </c:pt>
                      <c:pt idx="1">
                        <c:v>0.27900000000000003</c:v>
                      </c:pt>
                      <c:pt idx="2">
                        <c:v>0.13800000000000001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1210-0145-9822-CAE96D916162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Taul1!$K$2</c15:sqref>
                        </c15:formulaRef>
                      </c:ext>
                    </c:extLst>
                    <c:strCache>
                      <c:ptCount val="1"/>
                      <c:pt idx="0">
                        <c:v>50-59 -vuotta, n=318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9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B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D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Taul1!$K$3:$K$5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0.58199999999999996</c:v>
                      </c:pt>
                      <c:pt idx="1">
                        <c:v>0.22700000000000001</c:v>
                      </c:pt>
                      <c:pt idx="2">
                        <c:v>0.191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1210-0145-9822-CAE96D916162}"/>
                  </c:ext>
                </c:extLst>
              </c15:ser>
            </c15:filteredPieSeries>
            <c15:filteredPi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Taul1!$L$2</c15:sqref>
                        </c15:formulaRef>
                      </c:ext>
                    </c:extLst>
                    <c:strCache>
                      <c:ptCount val="1"/>
                      <c:pt idx="0">
                        <c:v>60-69 -vuotta, n=312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0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2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4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Taul1!$L$3:$L$5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0.52900000000000003</c:v>
                      </c:pt>
                      <c:pt idx="1">
                        <c:v>0.25</c:v>
                      </c:pt>
                      <c:pt idx="2">
                        <c:v>0.221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5-1210-0145-9822-CAE96D916162}"/>
                  </c:ext>
                </c:extLst>
              </c15:ser>
            </c15:filteredPieSeries>
            <c15:filteredPi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Taul1!$M$2</c15:sqref>
                        </c15:formulaRef>
                      </c:ext>
                    </c:extLst>
                    <c:strCache>
                      <c:ptCount val="1"/>
                      <c:pt idx="0">
                        <c:v>70-79 -vuotta, n=318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7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9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B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Taul1!$M$3:$M$5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0.54</c:v>
                      </c:pt>
                      <c:pt idx="1">
                        <c:v>0.26600000000000001</c:v>
                      </c:pt>
                      <c:pt idx="2">
                        <c:v>0.19400000000000001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C-1210-0145-9822-CAE96D916162}"/>
                  </c:ext>
                </c:extLst>
              </c15:ser>
            </c15:filteredPieSeries>
            <c15:filteredPi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Taul1!$N$2</c15:sqref>
                        </c15:formulaRef>
                      </c:ext>
                    </c:extLst>
                    <c:strCache>
                      <c:ptCount val="1"/>
                      <c:pt idx="0">
                        <c:v>KAUPUNGIN KOKO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E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0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2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Taul1!$N$3:$N$5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3-1210-0145-9822-CAE96D916162}"/>
                  </c:ext>
                </c:extLst>
              </c15:ser>
            </c15:filteredPieSeries>
            <c15:filteredPi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Taul1!$O$2</c15:sqref>
                        </c15:formulaRef>
                      </c:ext>
                    </c:extLst>
                    <c:strCache>
                      <c:ptCount val="1"/>
                      <c:pt idx="0">
                        <c:v>Pääkaupunkiseutu, n=372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5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7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9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Taul1!$O$3:$O$5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0.54100000000000004</c:v>
                      </c:pt>
                      <c:pt idx="1">
                        <c:v>0.318</c:v>
                      </c:pt>
                      <c:pt idx="2">
                        <c:v>0.14099999999999999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A-1210-0145-9822-CAE96D916162}"/>
                  </c:ext>
                </c:extLst>
              </c15:ser>
            </c15:filteredPieSeries>
            <c15:filteredPi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Taul1!$P$2</c15:sqref>
                        </c15:formulaRef>
                      </c:ext>
                    </c:extLst>
                    <c:strCache>
                      <c:ptCount val="1"/>
                      <c:pt idx="0">
                        <c:v>Kaupunki, yli 150 000 asukasta, n=374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C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E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0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Taul1!$P$3:$P$5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0.53700000000000003</c:v>
                      </c:pt>
                      <c:pt idx="1">
                        <c:v>0.27100000000000002</c:v>
                      </c:pt>
                      <c:pt idx="2">
                        <c:v>0.191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1-1210-0145-9822-CAE96D916162}"/>
                  </c:ext>
                </c:extLst>
              </c15:ser>
            </c15:filteredPieSeries>
            <c15:filteredPi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Taul1!$Q$2</c15:sqref>
                        </c15:formulaRef>
                      </c:ext>
                    </c:extLst>
                    <c:strCache>
                      <c:ptCount val="1"/>
                      <c:pt idx="0">
                        <c:v>Kaupunki 30 000 - 150 000 asukasta, n=623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3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5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7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Taul1!$Q$3:$Q$5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0.56000000000000005</c:v>
                      </c:pt>
                      <c:pt idx="1">
                        <c:v>0.26200000000000001</c:v>
                      </c:pt>
                      <c:pt idx="2">
                        <c:v>0.17799999999999999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8-1210-0145-9822-CAE96D916162}"/>
                  </c:ext>
                </c:extLst>
              </c15:ser>
            </c15:filteredPieSeries>
            <c15:filteredPi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Taul1!$R$2</c15:sqref>
                        </c15:formulaRef>
                      </c:ext>
                    </c:extLst>
                    <c:strCache>
                      <c:ptCount val="1"/>
                      <c:pt idx="0">
                        <c:v>Kaupunki 10 000 - 30 000 asukasta, n=286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A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C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E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Taul1!$R$3:$R$5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0.57899999999999996</c:v>
                      </c:pt>
                      <c:pt idx="1">
                        <c:v>0.24199999999999999</c:v>
                      </c:pt>
                      <c:pt idx="2">
                        <c:v>0.17899999999999999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F-1210-0145-9822-CAE96D916162}"/>
                  </c:ext>
                </c:extLst>
              </c15:ser>
            </c15:filteredPieSeries>
            <c15:filteredPi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Taul1!$S$2</c15:sqref>
                        </c15:formulaRef>
                      </c:ext>
                    </c:extLst>
                    <c:strCache>
                      <c:ptCount val="1"/>
                      <c:pt idx="0">
                        <c:v>Haja-asustusalue alle 10 000 asukasta, n=285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1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3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5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Taul1!$S$3:$S$5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0.495</c:v>
                      </c:pt>
                      <c:pt idx="1">
                        <c:v>0.32800000000000001</c:v>
                      </c:pt>
                      <c:pt idx="2">
                        <c:v>0.17699999999999999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6-1210-0145-9822-CAE96D916162}"/>
                  </c:ext>
                </c:extLst>
              </c15:ser>
            </c15:filteredPieSeries>
            <c15:filteredPi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Taul1!$T$2</c15:sqref>
                        </c15:formulaRef>
                      </c:ext>
                    </c:extLst>
                    <c:strCache>
                      <c:ptCount val="1"/>
                      <c:pt idx="0">
                        <c:v>TALOUDEN VUOSITULOT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8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A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C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Taul1!$T$3:$T$5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D-1210-0145-9822-CAE96D916162}"/>
                  </c:ext>
                </c:extLst>
              </c15:ser>
            </c15:filteredPieSeries>
            <c15:filteredPi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Taul1!$U$2</c15:sqref>
                        </c15:formulaRef>
                      </c:ext>
                    </c:extLst>
                    <c:strCache>
                      <c:ptCount val="1"/>
                      <c:pt idx="0">
                        <c:v>0 - 20 000 euroa, n=253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F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1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3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Taul1!$U$3:$U$5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0.47599999999999998</c:v>
                      </c:pt>
                      <c:pt idx="1">
                        <c:v>0.34399999999999997</c:v>
                      </c:pt>
                      <c:pt idx="2">
                        <c:v>0.18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84-1210-0145-9822-CAE96D916162}"/>
                  </c:ext>
                </c:extLst>
              </c15:ser>
            </c15:filteredPieSeries>
            <c15:filteredPi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Taul1!$V$2</c15:sqref>
                        </c15:formulaRef>
                      </c:ext>
                    </c:extLst>
                    <c:strCache>
                      <c:ptCount val="1"/>
                      <c:pt idx="0">
                        <c:v>20 001 - 40 000 euroa, n=414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6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8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A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Taul1!$V$3:$V$5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0.54900000000000004</c:v>
                      </c:pt>
                      <c:pt idx="1">
                        <c:v>0.28599999999999998</c:v>
                      </c:pt>
                      <c:pt idx="2">
                        <c:v>0.16600000000000001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8B-1210-0145-9822-CAE96D916162}"/>
                  </c:ext>
                </c:extLst>
              </c15:ser>
            </c15:filteredPieSeries>
            <c15:filteredPi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Taul1!$W$2</c15:sqref>
                        </c15:formulaRef>
                      </c:ext>
                    </c:extLst>
                    <c:strCache>
                      <c:ptCount val="1"/>
                      <c:pt idx="0">
                        <c:v>40 001 - 60 000 euroa, n=363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D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F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1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Taul1!$W$3:$W$5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0.58099999999999996</c:v>
                      </c:pt>
                      <c:pt idx="1">
                        <c:v>0.24399999999999999</c:v>
                      </c:pt>
                      <c:pt idx="2">
                        <c:v>0.17499999999999999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2-1210-0145-9822-CAE96D916162}"/>
                  </c:ext>
                </c:extLst>
              </c15:ser>
            </c15:filteredPieSeries>
            <c15:filteredPi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Taul1!$X$2</c15:sqref>
                        </c15:formulaRef>
                      </c:ext>
                    </c:extLst>
                    <c:strCache>
                      <c:ptCount val="1"/>
                      <c:pt idx="0">
                        <c:v>60 001 - 80 000 euroa, n=287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4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6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8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Taul1!$X$3:$X$5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0.58099999999999996</c:v>
                      </c:pt>
                      <c:pt idx="1">
                        <c:v>0.215</c:v>
                      </c:pt>
                      <c:pt idx="2">
                        <c:v>0.20399999999999999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9-1210-0145-9822-CAE96D916162}"/>
                  </c:ext>
                </c:extLst>
              </c15:ser>
            </c15:filteredPieSeries>
            <c15:filteredPie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Taul1!$Y$2</c15:sqref>
                        </c15:formulaRef>
                      </c:ext>
                    </c:extLst>
                    <c:strCache>
                      <c:ptCount val="1"/>
                      <c:pt idx="0">
                        <c:v>Yli 80 000 euroa, n=271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B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D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F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Taul1!$Y$3:$Y$5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0.58399999999999996</c:v>
                      </c:pt>
                      <c:pt idx="1">
                        <c:v>0.21299999999999999</c:v>
                      </c:pt>
                      <c:pt idx="2">
                        <c:v>0.20200000000000001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0-1210-0145-9822-CAE96D916162}"/>
                  </c:ext>
                </c:extLst>
              </c15:ser>
            </c15:filteredPieSeries>
            <c15:filteredPi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Taul1!$Z$2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n=375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2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4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6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Taul1!$Z$3:$Z$5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0.504</c:v>
                      </c:pt>
                      <c:pt idx="1">
                        <c:v>0.37</c:v>
                      </c:pt>
                      <c:pt idx="2">
                        <c:v>0.126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7-1210-0145-9822-CAE96D916162}"/>
                  </c:ext>
                </c:extLst>
              </c15:ser>
            </c15:filteredPieSeries>
            <c15:filteredPi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Taul1!$AA$2</c15:sqref>
                        </c15:formulaRef>
                      </c:ext>
                    </c:extLst>
                    <c:strCache>
                      <c:ptCount val="1"/>
                      <c:pt idx="0">
                        <c:v>MIES JA IKÄRYHMÄ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9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B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D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Taul1!$AA$3:$AA$5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E-1210-0145-9822-CAE96D916162}"/>
                  </c:ext>
                </c:extLst>
              </c15:ser>
            </c15:filteredPieSeries>
            <c15:filteredPie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Taul1!$AB$2</c15:sqref>
                        </c15:formulaRef>
                      </c:ext>
                    </c:extLst>
                    <c:strCache>
                      <c:ptCount val="1"/>
                      <c:pt idx="0">
                        <c:v>Mies 18 - 29 -vuotta, n=189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0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2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4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Taul1!$AB$3:$AB$5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0.54600000000000004</c:v>
                      </c:pt>
                      <c:pt idx="1">
                        <c:v>0.28000000000000003</c:v>
                      </c:pt>
                      <c:pt idx="2">
                        <c:v>0.17399999999999999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B5-1210-0145-9822-CAE96D916162}"/>
                  </c:ext>
                </c:extLst>
              </c15:ser>
            </c15:filteredPieSeries>
            <c15:filteredPie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Taul1!$AC$2</c15:sqref>
                        </c15:formulaRef>
                      </c:ext>
                    </c:extLst>
                    <c:strCache>
                      <c:ptCount val="1"/>
                      <c:pt idx="0">
                        <c:v>Mies 30 - 39 -vuotta, n=182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7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9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B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Taul1!$AC$3:$AC$5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0.50900000000000001</c:v>
                      </c:pt>
                      <c:pt idx="1">
                        <c:v>0.28799999999999998</c:v>
                      </c:pt>
                      <c:pt idx="2">
                        <c:v>0.20300000000000001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BC-1210-0145-9822-CAE96D916162}"/>
                  </c:ext>
                </c:extLst>
              </c15:ser>
            </c15:filteredPieSeries>
            <c15:filteredPie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Taul1!$AD$2</c15:sqref>
                        </c15:formulaRef>
                      </c:ext>
                    </c:extLst>
                    <c:strCache>
                      <c:ptCount val="1"/>
                      <c:pt idx="0">
                        <c:v>Mies 40 - 49 -vuotta, n=173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E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0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2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Taul1!$AD$3:$AD$5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0.64500000000000002</c:v>
                      </c:pt>
                      <c:pt idx="1">
                        <c:v>0.224</c:v>
                      </c:pt>
                      <c:pt idx="2">
                        <c:v>0.13100000000000001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C3-1210-0145-9822-CAE96D916162}"/>
                  </c:ext>
                </c:extLst>
              </c15:ser>
            </c15:filteredPieSeries>
            <c15:filteredPie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Taul1!$AE$2</c15:sqref>
                        </c15:formulaRef>
                      </c:ext>
                    </c:extLst>
                    <c:strCache>
                      <c:ptCount val="1"/>
                      <c:pt idx="0">
                        <c:v>Mies 50 - 59 -vuotta, n=160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5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7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9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Taul1!$AE$3:$AE$5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0.57999999999999996</c:v>
                      </c:pt>
                      <c:pt idx="1">
                        <c:v>0.16</c:v>
                      </c:pt>
                      <c:pt idx="2">
                        <c:v>0.26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CA-1210-0145-9822-CAE96D916162}"/>
                  </c:ext>
                </c:extLst>
              </c15:ser>
            </c15:filteredPieSeries>
            <c15:filteredPie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Taul1!$AF$2</c15:sqref>
                        </c15:formulaRef>
                      </c:ext>
                    </c:extLst>
                    <c:strCache>
                      <c:ptCount val="1"/>
                      <c:pt idx="0">
                        <c:v>Mies 60 - 69 -vuotta, n=126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C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E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0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Taul1!$AF$3:$AF$5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0.57599999999999996</c:v>
                      </c:pt>
                      <c:pt idx="1">
                        <c:v>0.16500000000000001</c:v>
                      </c:pt>
                      <c:pt idx="2">
                        <c:v>0.25900000000000001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D1-1210-0145-9822-CAE96D916162}"/>
                  </c:ext>
                </c:extLst>
              </c15:ser>
            </c15:filteredPieSeries>
            <c15:filteredPie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Taul1!$AG$2</c15:sqref>
                        </c15:formulaRef>
                      </c:ext>
                    </c:extLst>
                    <c:strCache>
                      <c:ptCount val="1"/>
                      <c:pt idx="0">
                        <c:v>Mies 70 - 79 -vuotta, n=172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3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5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7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Taul1!$AG$3:$AG$5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0.57599999999999996</c:v>
                      </c:pt>
                      <c:pt idx="1">
                        <c:v>0.219</c:v>
                      </c:pt>
                      <c:pt idx="2">
                        <c:v>0.20399999999999999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D8-1210-0145-9822-CAE96D916162}"/>
                  </c:ext>
                </c:extLst>
              </c15:ser>
            </c15:filteredPieSeries>
            <c15:filteredPie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Taul1!$AH$2</c15:sqref>
                        </c15:formulaRef>
                      </c:ext>
                    </c:extLst>
                    <c:strCache>
                      <c:ptCount val="1"/>
                      <c:pt idx="0">
                        <c:v>NAINEN JA IKÄRYHMÄ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A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C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E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Taul1!$AH$3:$AH$5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DF-1210-0145-9822-CAE96D916162}"/>
                  </c:ext>
                </c:extLst>
              </c15:ser>
            </c15:filteredPieSeries>
            <c15:filteredPie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Taul1!$AI$2</c15:sqref>
                        </c15:formulaRef>
                      </c:ext>
                    </c:extLst>
                    <c:strCache>
                      <c:ptCount val="1"/>
                      <c:pt idx="0">
                        <c:v>Nainen 18 - 29 -vuotta, n=177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1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3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5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Taul1!$AI$3:$AI$5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0.51100000000000001</c:v>
                      </c:pt>
                      <c:pt idx="1">
                        <c:v>0.40500000000000003</c:v>
                      </c:pt>
                      <c:pt idx="2">
                        <c:v>8.4000000000000005E-2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E6-1210-0145-9822-CAE96D916162}"/>
                  </c:ext>
                </c:extLst>
              </c15:ser>
            </c15:filteredPieSeries>
            <c15:filteredPie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Taul1!$AJ$2</c15:sqref>
                        </c15:formulaRef>
                      </c:ext>
                    </c:extLst>
                    <c:strCache>
                      <c:ptCount val="1"/>
                      <c:pt idx="0">
                        <c:v>Nainen 30 - 39 -vuotta, n=170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8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A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C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Taul1!$AJ$3:$AJ$5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0.52300000000000002</c:v>
                      </c:pt>
                      <c:pt idx="1">
                        <c:v>0.35</c:v>
                      </c:pt>
                      <c:pt idx="2">
                        <c:v>0.126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ED-1210-0145-9822-CAE96D916162}"/>
                  </c:ext>
                </c:extLst>
              </c15:ser>
            </c15:filteredPieSeries>
            <c15:filteredPie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Taul1!$AK$2</c15:sqref>
                        </c15:formulaRef>
                      </c:ext>
                    </c:extLst>
                    <c:strCache>
                      <c:ptCount val="1"/>
                      <c:pt idx="0">
                        <c:v>Nainen 40 - 49 -vuotta, n=164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F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1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3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Taul1!$AK$3:$AK$5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0.51800000000000002</c:v>
                      </c:pt>
                      <c:pt idx="1">
                        <c:v>0.33600000000000002</c:v>
                      </c:pt>
                      <c:pt idx="2">
                        <c:v>0.14499999999999999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F4-1210-0145-9822-CAE96D916162}"/>
                  </c:ext>
                </c:extLst>
              </c15:ser>
            </c15:filteredPieSeries>
            <c15:filteredPie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Taul1!$AL$2</c15:sqref>
                        </c15:formulaRef>
                      </c:ext>
                    </c:extLst>
                    <c:strCache>
                      <c:ptCount val="1"/>
                      <c:pt idx="0">
                        <c:v>Nainen 50 - 59 -vuotta, n=158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6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8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A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Taul1!$AL$3:$AL$5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0.58399999999999996</c:v>
                      </c:pt>
                      <c:pt idx="1">
                        <c:v>0.29499999999999998</c:v>
                      </c:pt>
                      <c:pt idx="2">
                        <c:v>0.121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FB-1210-0145-9822-CAE96D916162}"/>
                  </c:ext>
                </c:extLst>
              </c15:ser>
            </c15:filteredPieSeries>
            <c15:filteredPie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Taul1!$AM$2</c15:sqref>
                        </c15:formulaRef>
                      </c:ext>
                    </c:extLst>
                    <c:strCache>
                      <c:ptCount val="1"/>
                      <c:pt idx="0">
                        <c:v>Nainen 60 - 69 -vuotta, n=186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D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F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1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Taul1!$AM$3:$AM$5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0.498</c:v>
                      </c:pt>
                      <c:pt idx="1">
                        <c:v>0.307</c:v>
                      </c:pt>
                      <c:pt idx="2">
                        <c:v>0.19400000000000001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02-1210-0145-9822-CAE96D916162}"/>
                  </c:ext>
                </c:extLst>
              </c15:ser>
            </c15:filteredPieSeries>
            <c15:filteredPie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Taul1!$AN$2</c15:sqref>
                        </c15:formulaRef>
                      </c:ext>
                    </c:extLst>
                    <c:strCache>
                      <c:ptCount val="1"/>
                      <c:pt idx="0">
                        <c:v>Nainen 70 - 79  -vuotta, n=145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4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6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8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Taul1!$AN$3:$AN$5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0.498</c:v>
                      </c:pt>
                      <c:pt idx="1">
                        <c:v>0.32</c:v>
                      </c:pt>
                      <c:pt idx="2">
                        <c:v>0.182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09-1210-0145-9822-CAE96D916162}"/>
                  </c:ext>
                </c:extLst>
              </c15:ser>
            </c15:filteredPieSeries>
            <c15:filteredPie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Taul1!$AO$2</c15:sqref>
                        </c15:formulaRef>
                      </c:ext>
                    </c:extLst>
                    <c:strCache>
                      <c:ptCount val="1"/>
                      <c:pt idx="0">
                        <c:v>EPÄVAKAAN MAAILMANPOLIITTISEN TILANTEN VAIKUTUS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B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D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F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Taul1!$AO$3:$AO$5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10-1210-0145-9822-CAE96D916162}"/>
                  </c:ext>
                </c:extLst>
              </c15:ser>
            </c15:filteredPieSeries>
            <c15:filteredPie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Taul1!$AP$2</c15:sqref>
                        </c15:formulaRef>
                      </c:ext>
                    </c:extLst>
                    <c:strCache>
                      <c:ptCount val="1"/>
                      <c:pt idx="0">
                        <c:v>Harkinta-aika on pidentynyt, n=517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2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4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6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Taul1!$AP$3:$AP$5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0.64400000000000002</c:v>
                      </c:pt>
                      <c:pt idx="1">
                        <c:v>0.218</c:v>
                      </c:pt>
                      <c:pt idx="2">
                        <c:v>0.13800000000000001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17-1210-0145-9822-CAE96D916162}"/>
                  </c:ext>
                </c:extLst>
              </c15:ser>
            </c15:filteredPieSeries>
            <c15:filteredPie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Taul1!$AQ$2</c15:sqref>
                        </c15:formulaRef>
                      </c:ext>
                    </c:extLst>
                    <c:strCache>
                      <c:ptCount val="1"/>
                      <c:pt idx="0">
                        <c:v>Olen luopunut suunnitelmista, n=463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9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B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D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Taul1!$AQ$3:$AQ$5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0.59599999999999997</c:v>
                      </c:pt>
                      <c:pt idx="1">
                        <c:v>0.24099999999999999</c:v>
                      </c:pt>
                      <c:pt idx="2">
                        <c:v>0.16300000000000001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1E-1210-0145-9822-CAE96D916162}"/>
                  </c:ext>
                </c:extLst>
              </c15:ser>
            </c15:filteredPieSeries>
            <c15:filteredPie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Taul1!$AR$2</c15:sqref>
                        </c15:formulaRef>
                      </c:ext>
                    </c:extLst>
                    <c:strCache>
                      <c:ptCount val="1"/>
                      <c:pt idx="0">
                        <c:v>Ei lainkaan, n=833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0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2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4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Taul1!$AR$3:$AR$5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0.48099999999999998</c:v>
                      </c:pt>
                      <c:pt idx="1">
                        <c:v>0.311</c:v>
                      </c:pt>
                      <c:pt idx="2">
                        <c:v>0.20799999999999999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25-1210-0145-9822-CAE96D916162}"/>
                  </c:ext>
                </c:extLst>
              </c15:ser>
            </c15:filteredPieSeries>
            <c15:filteredPie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Taul1!$AS$2</c15:sqref>
                        </c15:formulaRef>
                      </c:ext>
                    </c:extLst>
                    <c:strCache>
                      <c:ptCount val="1"/>
                      <c:pt idx="0">
                        <c:v>En osaa sanoa, n=191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7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9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B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Taul1!$AS$3:$AS$5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0.443</c:v>
                      </c:pt>
                      <c:pt idx="1">
                        <c:v>0.432</c:v>
                      </c:pt>
                      <c:pt idx="2">
                        <c:v>0.126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2C-1210-0145-9822-CAE96D916162}"/>
                  </c:ext>
                </c:extLst>
              </c15:ser>
            </c15:filteredPieSeries>
            <c15:filteredPie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Taul1!$AT$2</c15:sqref>
                        </c15:formulaRef>
                      </c:ext>
                    </c:extLst>
                    <c:strCache>
                      <c:ptCount val="1"/>
                      <c:pt idx="0">
                        <c:v>KOETKO ELÄKETURVAN TÄYDENTÄMISEN..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E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0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2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Taul1!$AT$3:$AT$5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33-1210-0145-9822-CAE96D916162}"/>
                  </c:ext>
                </c:extLst>
              </c15:ser>
            </c15:filteredPieSeries>
            <c15:filteredPie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Taul1!$AU$2</c15:sqref>
                        </c15:formulaRef>
                      </c:ext>
                    </c:extLst>
                    <c:strCache>
                      <c:ptCount val="1"/>
                      <c:pt idx="0">
                        <c:v>Kyllä, n=1276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5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7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9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Taul1!$AU$3:$AU$5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0.66100000000000003</c:v>
                      </c:pt>
                      <c:pt idx="1">
                        <c:v>0.20899999999999999</c:v>
                      </c:pt>
                      <c:pt idx="2">
                        <c:v>0.13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3A-1210-0145-9822-CAE96D916162}"/>
                  </c:ext>
                </c:extLst>
              </c15:ser>
            </c15:filteredPieSeries>
            <c15:filteredPie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Taul1!$AV$2</c15:sqref>
                        </c15:formulaRef>
                      </c:ext>
                    </c:extLst>
                    <c:strCache>
                      <c:ptCount val="1"/>
                      <c:pt idx="0">
                        <c:v>Ei, n=337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C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E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0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Taul1!$AV$3:$AV$5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0.374</c:v>
                      </c:pt>
                      <c:pt idx="1">
                        <c:v>0.22500000000000001</c:v>
                      </c:pt>
                      <c:pt idx="2">
                        <c:v>0.40100000000000002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41-1210-0145-9822-CAE96D916162}"/>
                  </c:ext>
                </c:extLst>
              </c15:ser>
            </c15:filteredPieSeries>
            <c15:filteredPie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Taul1!$AW$2</c15:sqref>
                        </c15:formulaRef>
                      </c:ext>
                    </c:extLst>
                    <c:strCache>
                      <c:ptCount val="1"/>
                      <c:pt idx="0">
                        <c:v>En osaa sanoa, n=391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3-1210-0145-9822-CAE96D91616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5-1210-0145-9822-CAE96D91616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7-1210-0145-9822-CAE96D91616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Taul1!$AW$3:$AW$5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0.32100000000000001</c:v>
                      </c:pt>
                      <c:pt idx="1">
                        <c:v>0.56999999999999995</c:v>
                      </c:pt>
                      <c:pt idx="2">
                        <c:v>0.109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48-1210-0145-9822-CAE96D916162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Taul1!$C$8</c:f>
              <c:strCache>
                <c:ptCount val="1"/>
                <c:pt idx="0">
                  <c:v>Kaikki vastaajat, n=2003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7A-D044-9CEA-862C9E0AAB5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73CF-5445-A607-2D8D34C91343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73CF-5445-A607-2D8D34C913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Taul1!$B$9:$B$11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Taul1!$C$9:$C$11</c:f>
              <c:numCache>
                <c:formatCode>0%</c:formatCode>
                <c:ptCount val="3"/>
                <c:pt idx="0">
                  <c:v>0.28299999999999997</c:v>
                </c:pt>
                <c:pt idx="1">
                  <c:v>0.22700000000000001</c:v>
                </c:pt>
                <c:pt idx="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F-5445-A607-2D8D34C91343}"/>
            </c:ext>
          </c:extLst>
        </c:ser>
        <c:ser>
          <c:idx val="2"/>
          <c:order val="2"/>
          <c:tx>
            <c:strRef>
              <c:f>Taul1!$E$8</c:f>
              <c:strCache>
                <c:ptCount val="1"/>
                <c:pt idx="0">
                  <c:v>Mies, n=1003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7A-D044-9CEA-862C9E0AAB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7A-D044-9CEA-862C9E0AAB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E7A-D044-9CEA-862C9E0AAB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Taul1!$B$9:$B$11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Taul1!$E$9:$E$11</c:f>
              <c:numCache>
                <c:formatCode>0%</c:formatCode>
                <c:ptCount val="3"/>
                <c:pt idx="0">
                  <c:v>0.34399999999999997</c:v>
                </c:pt>
                <c:pt idx="1">
                  <c:v>0.21199999999999999</c:v>
                </c:pt>
                <c:pt idx="2">
                  <c:v>0.443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CF-5445-A607-2D8D34C91343}"/>
            </c:ext>
          </c:extLst>
        </c:ser>
        <c:ser>
          <c:idx val="3"/>
          <c:order val="3"/>
          <c:tx>
            <c:strRef>
              <c:f>Taul1!$F$8</c:f>
              <c:strCache>
                <c:ptCount val="1"/>
                <c:pt idx="0">
                  <c:v>Nainen, n=1000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E7A-D044-9CEA-862C9E0AAB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E7A-D044-9CEA-862C9E0AAB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E7A-D044-9CEA-862C9E0AAB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Taul1!$B$9:$B$11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Taul1!$F$9:$F$11</c:f>
              <c:numCache>
                <c:formatCode>0%</c:formatCode>
                <c:ptCount val="3"/>
                <c:pt idx="0">
                  <c:v>0.222</c:v>
                </c:pt>
                <c:pt idx="1">
                  <c:v>0.24099999999999999</c:v>
                </c:pt>
                <c:pt idx="2">
                  <c:v>0.53700000000000003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CF-5445-A607-2D8D34C9134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Taul1!$D$8</c15:sqref>
                        </c15:formulaRef>
                      </c:ext>
                    </c:extLst>
                    <c:strCache>
                      <c:ptCount val="1"/>
                      <c:pt idx="0">
                        <c:v>SUKUPUOLI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3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5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7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Taul1!$D$9:$D$11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3CF-5445-A607-2D8D34C91343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Taul1!$G$8</c15:sqref>
                        </c15:formulaRef>
                      </c:ext>
                    </c:extLst>
                    <c:strCache>
                      <c:ptCount val="1"/>
                      <c:pt idx="0">
                        <c:v>IKÄRYHMÄ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Taul1!$G$9:$G$11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3CF-5445-A607-2D8D34C91343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Taul1!$H$8</c15:sqref>
                        </c15:formulaRef>
                      </c:ext>
                    </c:extLst>
                    <c:strCache>
                      <c:ptCount val="1"/>
                      <c:pt idx="0">
                        <c:v>18-29 -vuotta, n=366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Taul1!$H$9:$H$11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0.247</c:v>
                      </c:pt>
                      <c:pt idx="1">
                        <c:v>0.247</c:v>
                      </c:pt>
                      <c:pt idx="2">
                        <c:v>0.50600000000000001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3CF-5445-A607-2D8D34C91343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Taul1!$I$8</c15:sqref>
                        </c15:formulaRef>
                      </c:ext>
                    </c:extLst>
                    <c:strCache>
                      <c:ptCount val="1"/>
                      <c:pt idx="0">
                        <c:v>30-39 -vuotta, n=353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Taul1!$I$9:$I$11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0.16700000000000001</c:v>
                      </c:pt>
                      <c:pt idx="1">
                        <c:v>0.223</c:v>
                      </c:pt>
                      <c:pt idx="2">
                        <c:v>0.61099999999999999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3CF-5445-A607-2D8D34C91343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Taul1!$J$8</c15:sqref>
                        </c15:formulaRef>
                      </c:ext>
                    </c:extLst>
                    <c:strCache>
                      <c:ptCount val="1"/>
                      <c:pt idx="0">
                        <c:v>40-49 -vuotta, n=337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Taul1!$J$9:$J$11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0.188</c:v>
                      </c:pt>
                      <c:pt idx="1">
                        <c:v>0.214</c:v>
                      </c:pt>
                      <c:pt idx="2">
                        <c:v>0.59699999999999998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3CF-5445-A607-2D8D34C91343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Taul1!$K$8</c15:sqref>
                        </c15:formulaRef>
                      </c:ext>
                    </c:extLst>
                    <c:strCache>
                      <c:ptCount val="1"/>
                      <c:pt idx="0">
                        <c:v>50-59 -vuotta, n=318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Taul1!$K$9:$K$11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0.249</c:v>
                      </c:pt>
                      <c:pt idx="1">
                        <c:v>0.19400000000000001</c:v>
                      </c:pt>
                      <c:pt idx="2">
                        <c:v>0.55700000000000005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3CF-5445-A607-2D8D34C91343}"/>
                  </c:ext>
                </c:extLst>
              </c15:ser>
            </c15:filteredPieSeries>
            <c15:filteredPi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Taul1!$L$8</c15:sqref>
                        </c15:formulaRef>
                      </c:ext>
                    </c:extLst>
                    <c:strCache>
                      <c:ptCount val="1"/>
                      <c:pt idx="0">
                        <c:v>60-69 -vuotta, n=312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7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9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B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Taul1!$L$9:$L$11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0.33900000000000002</c:v>
                      </c:pt>
                      <c:pt idx="1">
                        <c:v>0.26200000000000001</c:v>
                      </c:pt>
                      <c:pt idx="2">
                        <c:v>0.39900000000000002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3CF-5445-A607-2D8D34C91343}"/>
                  </c:ext>
                </c:extLst>
              </c15:ser>
            </c15:filteredPieSeries>
            <c15:filteredPi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Taul1!$M$8</c15:sqref>
                        </c15:formulaRef>
                      </c:ext>
                    </c:extLst>
                    <c:strCache>
                      <c:ptCount val="1"/>
                      <c:pt idx="0">
                        <c:v>70-79 -vuotta, n=318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D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F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1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Taul1!$M$9:$M$11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0.53600000000000003</c:v>
                      </c:pt>
                      <c:pt idx="1">
                        <c:v>0.219</c:v>
                      </c:pt>
                      <c:pt idx="2">
                        <c:v>0.245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3CF-5445-A607-2D8D34C91343}"/>
                  </c:ext>
                </c:extLst>
              </c15:ser>
            </c15:filteredPieSeries>
            <c15:filteredPi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Taul1!$N$8</c15:sqref>
                        </c15:formulaRef>
                      </c:ext>
                    </c:extLst>
                    <c:strCache>
                      <c:ptCount val="1"/>
                      <c:pt idx="0">
                        <c:v>KAUPUNGIN KOKO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3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5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7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Taul1!$N$9:$N$11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3CF-5445-A607-2D8D34C91343}"/>
                  </c:ext>
                </c:extLst>
              </c15:ser>
            </c15:filteredPieSeries>
            <c15:filteredPi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Taul1!$O$8</c15:sqref>
                        </c15:formulaRef>
                      </c:ext>
                    </c:extLst>
                    <c:strCache>
                      <c:ptCount val="1"/>
                      <c:pt idx="0">
                        <c:v>Pääkaupunkiseutu, n=372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9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B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D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Taul1!$O$9:$O$11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0.27200000000000002</c:v>
                      </c:pt>
                      <c:pt idx="1">
                        <c:v>0.25</c:v>
                      </c:pt>
                      <c:pt idx="2">
                        <c:v>0.47799999999999998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3CF-5445-A607-2D8D34C91343}"/>
                  </c:ext>
                </c:extLst>
              </c15:ser>
            </c15:filteredPieSeries>
            <c15:filteredPi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Taul1!$P$8</c15:sqref>
                        </c15:formulaRef>
                      </c:ext>
                    </c:extLst>
                    <c:strCache>
                      <c:ptCount val="1"/>
                      <c:pt idx="0">
                        <c:v>Kaupunki, yli 150 000 asukasta, n=374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F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1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3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Taul1!$P$9:$P$11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0.30099999999999999</c:v>
                      </c:pt>
                      <c:pt idx="1">
                        <c:v>0.23</c:v>
                      </c:pt>
                      <c:pt idx="2">
                        <c:v>0.46800000000000003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3CF-5445-A607-2D8D34C91343}"/>
                  </c:ext>
                </c:extLst>
              </c15:ser>
            </c15:filteredPieSeries>
            <c15:filteredPi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Taul1!$Q$8</c15:sqref>
                        </c15:formulaRef>
                      </c:ext>
                    </c:extLst>
                    <c:strCache>
                      <c:ptCount val="1"/>
                      <c:pt idx="0">
                        <c:v>Kaupunki 30 000 - 150 000 asukasta, n=623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5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7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9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Taul1!$Q$9:$Q$11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0.27600000000000002</c:v>
                      </c:pt>
                      <c:pt idx="1">
                        <c:v>0.19500000000000001</c:v>
                      </c:pt>
                      <c:pt idx="2">
                        <c:v>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3CF-5445-A607-2D8D34C91343}"/>
                  </c:ext>
                </c:extLst>
              </c15:ser>
            </c15:filteredPieSeries>
            <c15:filteredPi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Taul1!$R$8</c15:sqref>
                        </c15:formulaRef>
                      </c:ext>
                    </c:extLst>
                    <c:strCache>
                      <c:ptCount val="1"/>
                      <c:pt idx="0">
                        <c:v>Kaupunki 10 000 - 30 000 asukasta, n=286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B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D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F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Taul1!$R$9:$R$11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0.29199999999999998</c:v>
                      </c:pt>
                      <c:pt idx="1">
                        <c:v>0.23799999999999999</c:v>
                      </c:pt>
                      <c:pt idx="2">
                        <c:v>0.47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3CF-5445-A607-2D8D34C91343}"/>
                  </c:ext>
                </c:extLst>
              </c15:ser>
            </c15:filteredPieSeries>
            <c15:filteredPi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Taul1!$S$8</c15:sqref>
                        </c15:formulaRef>
                      </c:ext>
                    </c:extLst>
                    <c:strCache>
                      <c:ptCount val="1"/>
                      <c:pt idx="0">
                        <c:v>Haja-asustusalue alle 10 000 asukasta, n=285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1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3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5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Taul1!$S$9:$S$11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0.26300000000000001</c:v>
                      </c:pt>
                      <c:pt idx="1">
                        <c:v>0.23899999999999999</c:v>
                      </c:pt>
                      <c:pt idx="2">
                        <c:v>0.497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3CF-5445-A607-2D8D34C91343}"/>
                  </c:ext>
                </c:extLst>
              </c15:ser>
            </c15:filteredPieSeries>
            <c15:filteredPi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Taul1!$T$8</c15:sqref>
                        </c15:formulaRef>
                      </c:ext>
                    </c:extLst>
                    <c:strCache>
                      <c:ptCount val="1"/>
                      <c:pt idx="0">
                        <c:v>TALOUDEN VUOSITULOT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7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9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B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Taul1!$T$9:$T$11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3CF-5445-A607-2D8D34C91343}"/>
                  </c:ext>
                </c:extLst>
              </c15:ser>
            </c15:filteredPieSeries>
            <c15:filteredPi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Taul1!$U$8</c15:sqref>
                        </c15:formulaRef>
                      </c:ext>
                    </c:extLst>
                    <c:strCache>
                      <c:ptCount val="1"/>
                      <c:pt idx="0">
                        <c:v>0 - 20 000 euroa, n=253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D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F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1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Taul1!$U$9:$U$11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0.21299999999999999</c:v>
                      </c:pt>
                      <c:pt idx="1">
                        <c:v>0.25900000000000001</c:v>
                      </c:pt>
                      <c:pt idx="2">
                        <c:v>0.52800000000000002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3CF-5445-A607-2D8D34C91343}"/>
                  </c:ext>
                </c:extLst>
              </c15:ser>
            </c15:filteredPieSeries>
            <c15:filteredPi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Taul1!$V$8</c15:sqref>
                        </c15:formulaRef>
                      </c:ext>
                    </c:extLst>
                    <c:strCache>
                      <c:ptCount val="1"/>
                      <c:pt idx="0">
                        <c:v>20 001 - 40 000 euroa, n=414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3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5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7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Taul1!$V$9:$V$11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0.26800000000000002</c:v>
                      </c:pt>
                      <c:pt idx="1">
                        <c:v>0.248</c:v>
                      </c:pt>
                      <c:pt idx="2">
                        <c:v>0.48399999999999999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3CF-5445-A607-2D8D34C91343}"/>
                  </c:ext>
                </c:extLst>
              </c15:ser>
            </c15:filteredPieSeries>
            <c15:filteredPi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Taul1!$W$8</c15:sqref>
                        </c15:formulaRef>
                      </c:ext>
                    </c:extLst>
                    <c:strCache>
                      <c:ptCount val="1"/>
                      <c:pt idx="0">
                        <c:v>40 001 - 60 000 euroa, n=363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9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B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D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Taul1!$W$9:$W$11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0.26600000000000001</c:v>
                      </c:pt>
                      <c:pt idx="1">
                        <c:v>0.245</c:v>
                      </c:pt>
                      <c:pt idx="2">
                        <c:v>0.48899999999999999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3CF-5445-A607-2D8D34C91343}"/>
                  </c:ext>
                </c:extLst>
              </c15:ser>
            </c15:filteredPieSeries>
            <c15:filteredPi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Taul1!$X$8</c15:sqref>
                        </c15:formulaRef>
                      </c:ext>
                    </c:extLst>
                    <c:strCache>
                      <c:ptCount val="1"/>
                      <c:pt idx="0">
                        <c:v>60 001 - 80 000 euroa, n=287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F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1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3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Taul1!$X$9:$X$11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0.35</c:v>
                      </c:pt>
                      <c:pt idx="1">
                        <c:v>0.152</c:v>
                      </c:pt>
                      <c:pt idx="2">
                        <c:v>0.498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3CF-5445-A607-2D8D34C91343}"/>
                  </c:ext>
                </c:extLst>
              </c15:ser>
            </c15:filteredPieSeries>
            <c15:filteredPie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Taul1!$Y$8</c15:sqref>
                        </c15:formulaRef>
                      </c:ext>
                    </c:extLst>
                    <c:strCache>
                      <c:ptCount val="1"/>
                      <c:pt idx="0">
                        <c:v>Yli 80 000 euroa, n=271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5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7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9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Taul1!$Y$9:$Y$11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0.29499999999999998</c:v>
                      </c:pt>
                      <c:pt idx="1">
                        <c:v>0.16600000000000001</c:v>
                      </c:pt>
                      <c:pt idx="2">
                        <c:v>0.54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3CF-5445-A607-2D8D34C91343}"/>
                  </c:ext>
                </c:extLst>
              </c15:ser>
            </c15:filteredPieSeries>
            <c15:filteredPi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Taul1!$Z$8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n=375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B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D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F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Taul1!$Z$9:$Z$11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0.29099999999999998</c:v>
                      </c:pt>
                      <c:pt idx="1">
                        <c:v>0.26900000000000002</c:v>
                      </c:pt>
                      <c:pt idx="2">
                        <c:v>0.44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73CF-5445-A607-2D8D34C91343}"/>
                  </c:ext>
                </c:extLst>
              </c15:ser>
            </c15:filteredPieSeries>
            <c15:filteredPi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Taul1!$AA$8</c15:sqref>
                        </c15:formulaRef>
                      </c:ext>
                    </c:extLst>
                    <c:strCache>
                      <c:ptCount val="1"/>
                      <c:pt idx="0">
                        <c:v>MIES JA IKÄRYHMÄ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1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3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5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Taul1!$AA$9:$AA$11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73CF-5445-A607-2D8D34C91343}"/>
                  </c:ext>
                </c:extLst>
              </c15:ser>
            </c15:filteredPieSeries>
            <c15:filteredPie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Taul1!$AB$8</c15:sqref>
                        </c15:formulaRef>
                      </c:ext>
                    </c:extLst>
                    <c:strCache>
                      <c:ptCount val="1"/>
                      <c:pt idx="0">
                        <c:v>Mies 18 - 29 -vuotta, n=189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7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9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B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Taul1!$AB$9:$AB$11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0.34</c:v>
                      </c:pt>
                      <c:pt idx="1">
                        <c:v>0.24399999999999999</c:v>
                      </c:pt>
                      <c:pt idx="2">
                        <c:v>0.41599999999999998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73CF-5445-A607-2D8D34C91343}"/>
                  </c:ext>
                </c:extLst>
              </c15:ser>
            </c15:filteredPieSeries>
            <c15:filteredPie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Taul1!$AC$8</c15:sqref>
                        </c15:formulaRef>
                      </c:ext>
                    </c:extLst>
                    <c:strCache>
                      <c:ptCount val="1"/>
                      <c:pt idx="0">
                        <c:v>Mies 30 - 39 -vuotta, n=182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D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F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1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Taul1!$AC$9:$AC$11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0.21</c:v>
                      </c:pt>
                      <c:pt idx="1">
                        <c:v>0.19500000000000001</c:v>
                      </c:pt>
                      <c:pt idx="2">
                        <c:v>0.59499999999999997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73CF-5445-A607-2D8D34C91343}"/>
                  </c:ext>
                </c:extLst>
              </c15:ser>
            </c15:filteredPieSeries>
            <c15:filteredPie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Taul1!$AD$8</c15:sqref>
                        </c15:formulaRef>
                      </c:ext>
                    </c:extLst>
                    <c:strCache>
                      <c:ptCount val="1"/>
                      <c:pt idx="0">
                        <c:v>Mies 40 - 49 -vuotta, n=173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3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5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7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Taul1!$AD$9:$AD$11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0.23400000000000001</c:v>
                      </c:pt>
                      <c:pt idx="1">
                        <c:v>0.23200000000000001</c:v>
                      </c:pt>
                      <c:pt idx="2">
                        <c:v>0.53400000000000003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73CF-5445-A607-2D8D34C91343}"/>
                  </c:ext>
                </c:extLst>
              </c15:ser>
            </c15:filteredPieSeries>
            <c15:filteredPie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Taul1!$AE$8</c15:sqref>
                        </c15:formulaRef>
                      </c:ext>
                    </c:extLst>
                    <c:strCache>
                      <c:ptCount val="1"/>
                      <c:pt idx="0">
                        <c:v>Mies 50 - 59 -vuotta, n=160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9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B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D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Taul1!$AE$9:$AE$11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0.33</c:v>
                      </c:pt>
                      <c:pt idx="1">
                        <c:v>0.17899999999999999</c:v>
                      </c:pt>
                      <c:pt idx="2">
                        <c:v>0.49099999999999999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73CF-5445-A607-2D8D34C91343}"/>
                  </c:ext>
                </c:extLst>
              </c15:ser>
            </c15:filteredPieSeries>
            <c15:filteredPie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Taul1!$AF$8</c15:sqref>
                        </c15:formulaRef>
                      </c:ext>
                    </c:extLst>
                    <c:strCache>
                      <c:ptCount val="1"/>
                      <c:pt idx="0">
                        <c:v>Mies 60 - 69 -vuotta, n=126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F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1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3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Taul1!$AF$9:$AF$11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0.35499999999999998</c:v>
                      </c:pt>
                      <c:pt idx="1">
                        <c:v>0.24199999999999999</c:v>
                      </c:pt>
                      <c:pt idx="2">
                        <c:v>0.40300000000000002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3CF-5445-A607-2D8D34C91343}"/>
                  </c:ext>
                </c:extLst>
              </c15:ser>
            </c15:filteredPieSeries>
            <c15:filteredPie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Taul1!$AG$8</c15:sqref>
                        </c15:formulaRef>
                      </c:ext>
                    </c:extLst>
                    <c:strCache>
                      <c:ptCount val="1"/>
                      <c:pt idx="0">
                        <c:v>Mies 70 - 79 -vuotta, n=172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5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7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9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Taul1!$AG$9:$AG$11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0.60599999999999998</c:v>
                      </c:pt>
                      <c:pt idx="1">
                        <c:v>0.186</c:v>
                      </c:pt>
                      <c:pt idx="2">
                        <c:v>0.20799999999999999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73CF-5445-A607-2D8D34C91343}"/>
                  </c:ext>
                </c:extLst>
              </c15:ser>
            </c15:filteredPieSeries>
            <c15:filteredPie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Taul1!$AH$8</c15:sqref>
                        </c15:formulaRef>
                      </c:ext>
                    </c:extLst>
                    <c:strCache>
                      <c:ptCount val="1"/>
                      <c:pt idx="0">
                        <c:v>NAINEN JA IKÄRYHMÄ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B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D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F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Taul1!$AH$9:$AH$11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73CF-5445-A607-2D8D34C91343}"/>
                  </c:ext>
                </c:extLst>
              </c15:ser>
            </c15:filteredPieSeries>
            <c15:filteredPie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Taul1!$AI$8</c15:sqref>
                        </c15:formulaRef>
                      </c:ext>
                    </c:extLst>
                    <c:strCache>
                      <c:ptCount val="1"/>
                      <c:pt idx="0">
                        <c:v>Nainen 18 - 29 -vuotta, n=177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1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3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5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Taul1!$AI$9:$AI$11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0.14699999999999999</c:v>
                      </c:pt>
                      <c:pt idx="1">
                        <c:v>0.251</c:v>
                      </c:pt>
                      <c:pt idx="2">
                        <c:v>0.60199999999999998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3CF-5445-A607-2D8D34C91343}"/>
                  </c:ext>
                </c:extLst>
              </c15:ser>
            </c15:filteredPieSeries>
            <c15:filteredPie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Taul1!$AJ$8</c15:sqref>
                        </c15:formulaRef>
                      </c:ext>
                    </c:extLst>
                    <c:strCache>
                      <c:ptCount val="1"/>
                      <c:pt idx="0">
                        <c:v>Nainen 30 - 39 -vuotta, n=170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7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9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B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Taul1!$AJ$9:$AJ$11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0.12</c:v>
                      </c:pt>
                      <c:pt idx="1">
                        <c:v>0.252</c:v>
                      </c:pt>
                      <c:pt idx="2">
                        <c:v>0.628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73CF-5445-A607-2D8D34C91343}"/>
                  </c:ext>
                </c:extLst>
              </c15:ser>
            </c15:filteredPieSeries>
            <c15:filteredPie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Taul1!$AK$8</c15:sqref>
                        </c15:formulaRef>
                      </c:ext>
                    </c:extLst>
                    <c:strCache>
                      <c:ptCount val="1"/>
                      <c:pt idx="0">
                        <c:v>Nainen 40 - 49 -vuotta, n=164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D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F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1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Taul1!$AK$9:$AK$11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0.14000000000000001</c:v>
                      </c:pt>
                      <c:pt idx="1">
                        <c:v>0.19600000000000001</c:v>
                      </c:pt>
                      <c:pt idx="2">
                        <c:v>0.66400000000000003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73CF-5445-A607-2D8D34C91343}"/>
                  </c:ext>
                </c:extLst>
              </c15:ser>
            </c15:filteredPieSeries>
            <c15:filteredPie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Taul1!$AL$8</c15:sqref>
                        </c15:formulaRef>
                      </c:ext>
                    </c:extLst>
                    <c:strCache>
                      <c:ptCount val="1"/>
                      <c:pt idx="0">
                        <c:v>Nainen 50 - 59 -vuotta, n=158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3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5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7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Taul1!$AL$9:$AL$11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0.16700000000000001</c:v>
                      </c:pt>
                      <c:pt idx="1">
                        <c:v>0.20899999999999999</c:v>
                      </c:pt>
                      <c:pt idx="2">
                        <c:v>0.624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73CF-5445-A607-2D8D34C91343}"/>
                  </c:ext>
                </c:extLst>
              </c15:ser>
            </c15:filteredPieSeries>
            <c15:filteredPie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Taul1!$AM$8</c15:sqref>
                        </c15:formulaRef>
                      </c:ext>
                    </c:extLst>
                    <c:strCache>
                      <c:ptCount val="1"/>
                      <c:pt idx="0">
                        <c:v>Nainen 60 - 69 -vuotta, n=186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9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B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D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Taul1!$AM$9:$AM$11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0.32800000000000001</c:v>
                      </c:pt>
                      <c:pt idx="1">
                        <c:v>0.27500000000000002</c:v>
                      </c:pt>
                      <c:pt idx="2">
                        <c:v>0.39700000000000002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73CF-5445-A607-2D8D34C91343}"/>
                  </c:ext>
                </c:extLst>
              </c15:ser>
            </c15:filteredPieSeries>
            <c15:filteredPie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Taul1!$AN$8</c15:sqref>
                        </c15:formulaRef>
                      </c:ext>
                    </c:extLst>
                    <c:strCache>
                      <c:ptCount val="1"/>
                      <c:pt idx="0">
                        <c:v>Nainen 70 - 79  -vuotta, n=145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F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1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3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Taul1!$AN$9:$AN$11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0.45200000000000001</c:v>
                      </c:pt>
                      <c:pt idx="1">
                        <c:v>0.25900000000000001</c:v>
                      </c:pt>
                      <c:pt idx="2">
                        <c:v>0.28899999999999998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73CF-5445-A607-2D8D34C91343}"/>
                  </c:ext>
                </c:extLst>
              </c15:ser>
            </c15:filteredPieSeries>
            <c15:filteredPie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Taul1!$AO$8</c15:sqref>
                        </c15:formulaRef>
                      </c:ext>
                    </c:extLst>
                    <c:strCache>
                      <c:ptCount val="1"/>
                      <c:pt idx="0">
                        <c:v>EPÄVAKAAN MAAILMANPOLIITTISEN TILANTEN VAIKUTUS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5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7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9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Taul1!$AO$9:$AO$11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73CF-5445-A607-2D8D34C91343}"/>
                  </c:ext>
                </c:extLst>
              </c15:ser>
            </c15:filteredPieSeries>
            <c15:filteredPie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Taul1!$AP$8</c15:sqref>
                        </c15:formulaRef>
                      </c:ext>
                    </c:extLst>
                    <c:strCache>
                      <c:ptCount val="1"/>
                      <c:pt idx="0">
                        <c:v>Harkinta-aika on pidentynyt, n=517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B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D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F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Taul1!$AP$9:$AP$11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0.28100000000000003</c:v>
                      </c:pt>
                      <c:pt idx="1">
                        <c:v>0.193</c:v>
                      </c:pt>
                      <c:pt idx="2">
                        <c:v>0.52700000000000002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73CF-5445-A607-2D8D34C91343}"/>
                  </c:ext>
                </c:extLst>
              </c15:ser>
            </c15:filteredPieSeries>
            <c15:filteredPie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Taul1!$AQ$8</c15:sqref>
                        </c15:formulaRef>
                      </c:ext>
                    </c:extLst>
                    <c:strCache>
                      <c:ptCount val="1"/>
                      <c:pt idx="0">
                        <c:v>Olen luopunut suunnitelmista, n=463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1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3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5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Taul1!$AQ$9:$AQ$11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0.17399999999999999</c:v>
                      </c:pt>
                      <c:pt idx="1">
                        <c:v>0.20300000000000001</c:v>
                      </c:pt>
                      <c:pt idx="2">
                        <c:v>0.622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73CF-5445-A607-2D8D34C91343}"/>
                  </c:ext>
                </c:extLst>
              </c15:ser>
            </c15:filteredPieSeries>
            <c15:filteredPie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Taul1!$AR$8</c15:sqref>
                        </c15:formulaRef>
                      </c:ext>
                    </c:extLst>
                    <c:strCache>
                      <c:ptCount val="1"/>
                      <c:pt idx="0">
                        <c:v>Ei lainkaan, n=833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7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9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B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Taul1!$AR$9:$AR$11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0.372</c:v>
                      </c:pt>
                      <c:pt idx="1">
                        <c:v>0.223</c:v>
                      </c:pt>
                      <c:pt idx="2">
                        <c:v>0.40500000000000003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73CF-5445-A607-2D8D34C91343}"/>
                  </c:ext>
                </c:extLst>
              </c15:ser>
            </c15:filteredPieSeries>
            <c15:filteredPie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Taul1!$AS$8</c15:sqref>
                        </c15:formulaRef>
                      </c:ext>
                    </c:extLst>
                    <c:strCache>
                      <c:ptCount val="1"/>
                      <c:pt idx="0">
                        <c:v>En osaa sanoa, n=191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D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F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1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Taul1!$AS$9:$AS$11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0.16800000000000001</c:v>
                      </c:pt>
                      <c:pt idx="1">
                        <c:v>0.39100000000000001</c:v>
                      </c:pt>
                      <c:pt idx="2">
                        <c:v>0.441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73CF-5445-A607-2D8D34C91343}"/>
                  </c:ext>
                </c:extLst>
              </c15:ser>
            </c15:filteredPieSeries>
            <c15:filteredPie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Taul1!$AT$8</c15:sqref>
                        </c15:formulaRef>
                      </c:ext>
                    </c:extLst>
                    <c:strCache>
                      <c:ptCount val="1"/>
                      <c:pt idx="0">
                        <c:v>KOETKO ELÄKETURVAN TÄYDENTÄMISEN..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3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5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7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Taul1!$AT$9:$AT$11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73CF-5445-A607-2D8D34C91343}"/>
                  </c:ext>
                </c:extLst>
              </c15:ser>
            </c15:filteredPieSeries>
            <c15:filteredPie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Taul1!$AU$8</c15:sqref>
                        </c15:formulaRef>
                      </c:ext>
                    </c:extLst>
                    <c:strCache>
                      <c:ptCount val="1"/>
                      <c:pt idx="0">
                        <c:v>Kyllä, n=1276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9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B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D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Taul1!$AU$9:$AU$11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0.26400000000000001</c:v>
                      </c:pt>
                      <c:pt idx="1">
                        <c:v>0.189</c:v>
                      </c:pt>
                      <c:pt idx="2">
                        <c:v>0.54700000000000004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73CF-5445-A607-2D8D34C91343}"/>
                  </c:ext>
                </c:extLst>
              </c15:ser>
            </c15:filteredPieSeries>
            <c15:filteredPie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Taul1!$AV$8</c15:sqref>
                        </c15:formulaRef>
                      </c:ext>
                    </c:extLst>
                    <c:strCache>
                      <c:ptCount val="1"/>
                      <c:pt idx="0">
                        <c:v>Ei, n=337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F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1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3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Taul1!$AV$9:$AV$11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0.378</c:v>
                      </c:pt>
                      <c:pt idx="1">
                        <c:v>0.22600000000000001</c:v>
                      </c:pt>
                      <c:pt idx="2">
                        <c:v>0.39600000000000002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73CF-5445-A607-2D8D34C91343}"/>
                  </c:ext>
                </c:extLst>
              </c15:ser>
            </c15:filteredPieSeries>
            <c15:filteredPie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Taul1!$AW$8</c15:sqref>
                        </c15:formulaRef>
                      </c:ext>
                    </c:extLst>
                    <c:strCache>
                      <c:ptCount val="1"/>
                      <c:pt idx="0">
                        <c:v>En osaa sanoa, n=391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5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7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9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Taul1!$AW$9:$AW$11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0.26400000000000001</c:v>
                      </c:pt>
                      <c:pt idx="1">
                        <c:v>0.35099999999999998</c:v>
                      </c:pt>
                      <c:pt idx="2">
                        <c:v>0.38500000000000001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73CF-5445-A607-2D8D34C91343}"/>
                  </c:ext>
                </c:extLst>
              </c15:ser>
            </c15:filteredPieSeries>
            <c15:filteredPie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Taul1!$AX$8</c15:sqref>
                        </c15:formulaRef>
                      </c:ext>
                    </c:extLst>
                    <c:strCache>
                      <c:ptCount val="1"/>
                      <c:pt idx="0">
                        <c:v>KOULUTUSTASO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B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D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F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Taul1!$AX$9:$AX$11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73CF-5445-A607-2D8D34C91343}"/>
                  </c:ext>
                </c:extLst>
              </c15:ser>
            </c15:filteredPieSeries>
            <c15:filteredPie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Taul1!$AY$8</c15:sqref>
                        </c15:formulaRef>
                      </c:ext>
                    </c:extLst>
                    <c:strCache>
                      <c:ptCount val="1"/>
                      <c:pt idx="0">
                        <c:v>Peruskoulu, n=127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1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3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5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Taul1!$AY$9:$AY$11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0.32200000000000001</c:v>
                      </c:pt>
                      <c:pt idx="1">
                        <c:v>0.245</c:v>
                      </c:pt>
                      <c:pt idx="2">
                        <c:v>0.432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73CF-5445-A607-2D8D34C91343}"/>
                  </c:ext>
                </c:extLst>
              </c15:ser>
            </c15:filteredPieSeries>
            <c15:filteredPie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Taul1!$AZ$8</c15:sqref>
                        </c15:formulaRef>
                      </c:ext>
                    </c:extLst>
                    <c:strCache>
                      <c:ptCount val="1"/>
                      <c:pt idx="0">
                        <c:v>Ammattikoulu, n=507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7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9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B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Taul1!$AZ$9:$AZ$11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0.24099999999999999</c:v>
                      </c:pt>
                      <c:pt idx="1">
                        <c:v>0.25900000000000001</c:v>
                      </c:pt>
                      <c:pt idx="2">
                        <c:v>0.5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73CF-5445-A607-2D8D34C91343}"/>
                  </c:ext>
                </c:extLst>
              </c15:ser>
            </c15:filteredPieSeries>
            <c15:filteredPie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Taul1!$BA$8</c15:sqref>
                        </c15:formulaRef>
                      </c:ext>
                    </c:extLst>
                    <c:strCache>
                      <c:ptCount val="1"/>
                      <c:pt idx="0">
                        <c:v>Lukio, n=214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D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F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1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Taul1!$BA$9:$BA$11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0.20899999999999999</c:v>
                      </c:pt>
                      <c:pt idx="1">
                        <c:v>0.247</c:v>
                      </c:pt>
                      <c:pt idx="2">
                        <c:v>0.54400000000000004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73CF-5445-A607-2D8D34C91343}"/>
                  </c:ext>
                </c:extLst>
              </c15:ser>
            </c15:filteredPieSeries>
            <c15:filteredPieSeries>
              <c15:ser>
                <c:idx val="51"/>
                <c:order val="5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Taul1!$BB$8</c15:sqref>
                        </c15:formulaRef>
                      </c:ext>
                    </c:extLst>
                    <c:strCache>
                      <c:ptCount val="1"/>
                      <c:pt idx="0">
                        <c:v>Opistotaso, n=263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3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5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7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Taul1!$BB$9:$BB$11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0.31900000000000001</c:v>
                      </c:pt>
                      <c:pt idx="1">
                        <c:v>0.22</c:v>
                      </c:pt>
                      <c:pt idx="2">
                        <c:v>0.46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73CF-5445-A607-2D8D34C91343}"/>
                  </c:ext>
                </c:extLst>
              </c15:ser>
            </c15:filteredPieSeries>
            <c15:filteredPieSeries>
              <c15:ser>
                <c:idx val="52"/>
                <c:order val="5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Taul1!$BC$8</c15:sqref>
                        </c15:formulaRef>
                      </c:ext>
                    </c:extLst>
                    <c:strCache>
                      <c:ptCount val="1"/>
                      <c:pt idx="0">
                        <c:v>Ammattikorkeakoulu, n=389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9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B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D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Taul1!$BC$9:$BC$11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0.26200000000000001</c:v>
                      </c:pt>
                      <c:pt idx="1">
                        <c:v>0.17599999999999999</c:v>
                      </c:pt>
                      <c:pt idx="2">
                        <c:v>0.56200000000000006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73CF-5445-A607-2D8D34C91343}"/>
                  </c:ext>
                </c:extLst>
              </c15:ser>
            </c15:filteredPieSeries>
            <c15:filteredPie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Taul1!$BD$8</c15:sqref>
                        </c15:formulaRef>
                      </c:ext>
                    </c:extLst>
                    <c:strCache>
                      <c:ptCount val="1"/>
                      <c:pt idx="0">
                        <c:v>Yliopisto/Korkeakoulu,, n=459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F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1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3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Taul1!$BD$9:$BD$11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0.34599999999999997</c:v>
                      </c:pt>
                      <c:pt idx="1">
                        <c:v>0.22500000000000001</c:v>
                      </c:pt>
                      <c:pt idx="2">
                        <c:v>0.43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73CF-5445-A607-2D8D34C91343}"/>
                  </c:ext>
                </c:extLst>
              </c15:ser>
            </c15:filteredPieSeries>
            <c15:filteredPie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Taul1!$BE$8</c15:sqref>
                        </c15:formulaRef>
                      </c:ext>
                    </c:extLst>
                    <c:strCache>
                      <c:ptCount val="1"/>
                      <c:pt idx="0">
                        <c:v>Muu, n=36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5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7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9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Taul1!$BE$9:$BE$11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0.38300000000000001</c:v>
                      </c:pt>
                      <c:pt idx="1">
                        <c:v>0.23799999999999999</c:v>
                      </c:pt>
                      <c:pt idx="2">
                        <c:v>0.38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73CF-5445-A607-2D8D34C91343}"/>
                  </c:ext>
                </c:extLst>
              </c15:ser>
            </c15:filteredPieSeries>
            <c15:filteredPie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Taul1!$BF$8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n=30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B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D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F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Taul1!$BF$9:$BF$11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0.26500000000000001</c:v>
                      </c:pt>
                      <c:pt idx="1">
                        <c:v>0.34300000000000003</c:v>
                      </c:pt>
                      <c:pt idx="2">
                        <c:v>0.39100000000000001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73CF-5445-A607-2D8D34C91343}"/>
                  </c:ext>
                </c:extLst>
              </c15:ser>
            </c15:filteredPieSeries>
            <c15:filteredPieSeries>
              <c15:ser>
                <c:idx val="56"/>
                <c:order val="5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Taul1!$BG$8</c15:sqref>
                        </c15:formulaRef>
                      </c:ext>
                    </c:extLst>
                    <c:strCache>
                      <c:ptCount val="1"/>
                      <c:pt idx="0">
                        <c:v>TALOUDEN TILANNE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1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3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5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Taul1!$BG$9:$BG$11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73CF-5445-A607-2D8D34C91343}"/>
                  </c:ext>
                </c:extLst>
              </c15:ser>
            </c15:filteredPieSeries>
            <c15:filteredPieSeries>
              <c15:ser>
                <c:idx val="57"/>
                <c:order val="5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Taul1!$BH$8</c15:sqref>
                        </c15:formulaRef>
                      </c:ext>
                    </c:extLst>
                    <c:strCache>
                      <c:ptCount val="1"/>
                      <c:pt idx="0">
                        <c:v>Yksinasuva/yksinhuoltaja, n=599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7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9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B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Taul1!$BH$9:$BH$11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0.25800000000000001</c:v>
                      </c:pt>
                      <c:pt idx="1">
                        <c:v>0.252</c:v>
                      </c:pt>
                      <c:pt idx="2">
                        <c:v>0.49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73CF-5445-A607-2D8D34C91343}"/>
                  </c:ext>
                </c:extLst>
              </c15:ser>
            </c15:filteredPieSeries>
            <c15:filteredPieSeries>
              <c15:ser>
                <c:idx val="58"/>
                <c:order val="5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Taul1!$BI$8</c15:sqref>
                        </c15:formulaRef>
                      </c:ext>
                    </c:extLst>
                    <c:strCache>
                      <c:ptCount val="1"/>
                      <c:pt idx="0">
                        <c:v>Kaksi aikuista, ei lapsia taloudessa, n=799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D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F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1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Taul1!$BI$9:$BI$11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0.33800000000000002</c:v>
                      </c:pt>
                      <c:pt idx="1">
                        <c:v>0.20799999999999999</c:v>
                      </c:pt>
                      <c:pt idx="2">
                        <c:v>0.45400000000000001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A-73CF-5445-A607-2D8D34C91343}"/>
                  </c:ext>
                </c:extLst>
              </c15:ser>
            </c15:filteredPieSeries>
            <c15:filteredPieSeries>
              <c15:ser>
                <c:idx val="59"/>
                <c:order val="5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Taul1!$BJ$8</c15:sqref>
                        </c15:formulaRef>
                      </c:ext>
                    </c:extLst>
                    <c:strCache>
                      <c:ptCount val="1"/>
                      <c:pt idx="0">
                        <c:v>Kaksi aikuista, alle 18 v. lapsia, n=375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3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5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7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Taul1!$BJ$9:$BJ$11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0.20899999999999999</c:v>
                      </c:pt>
                      <c:pt idx="1">
                        <c:v>0.2</c:v>
                      </c:pt>
                      <c:pt idx="2">
                        <c:v>0.59099999999999997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73CF-5445-A607-2D8D34C91343}"/>
                  </c:ext>
                </c:extLst>
              </c15:ser>
            </c15:filteredPieSeries>
            <c15:filteredPieSeries>
              <c15:ser>
                <c:idx val="60"/>
                <c:order val="6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Taul1!$BK$8</c15:sqref>
                        </c15:formulaRef>
                      </c:ext>
                    </c:extLst>
                    <c:strCache>
                      <c:ptCount val="1"/>
                      <c:pt idx="0">
                        <c:v>Asun vanhempieni kanssa, n=88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9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B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D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Taul1!$BK$9:$BK$11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0.29799999999999999</c:v>
                      </c:pt>
                      <c:pt idx="1">
                        <c:v>0.254</c:v>
                      </c:pt>
                      <c:pt idx="2">
                        <c:v>0.44800000000000001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73CF-5445-A607-2D8D34C91343}"/>
                  </c:ext>
                </c:extLst>
              </c15:ser>
            </c15:filteredPieSeries>
            <c15:filteredPieSeries>
              <c15:ser>
                <c:idx val="61"/>
                <c:order val="6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Taul1!$BL$8</c15:sqref>
                        </c15:formulaRef>
                      </c:ext>
                    </c:extLst>
                    <c:strCache>
                      <c:ptCount val="1"/>
                      <c:pt idx="0">
                        <c:v>En tahdo kertoa, n=37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F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1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3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Taul1!$BL$9:$BL$11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0.40300000000000002</c:v>
                      </c:pt>
                      <c:pt idx="1">
                        <c:v>0.25600000000000001</c:v>
                      </c:pt>
                      <c:pt idx="2">
                        <c:v>0.34100000000000003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73CF-5445-A607-2D8D34C91343}"/>
                  </c:ext>
                </c:extLst>
              </c15:ser>
            </c15:filteredPieSeries>
            <c15:filteredPieSeries>
              <c15:ser>
                <c:idx val="62"/>
                <c:order val="6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Taul1!$BM$8</c15:sqref>
                        </c15:formulaRef>
                      </c:ext>
                    </c:extLst>
                    <c:strCache>
                      <c:ptCount val="1"/>
                      <c:pt idx="0">
                        <c:v>Muu, n=99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5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7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9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Taul1!$BM$9:$BM$11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0.215</c:v>
                      </c:pt>
                      <c:pt idx="1">
                        <c:v>0.309</c:v>
                      </c:pt>
                      <c:pt idx="2">
                        <c:v>0.47599999999999998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73CF-5445-A607-2D8D34C91343}"/>
                  </c:ext>
                </c:extLst>
              </c15:ser>
            </c15:filteredPieSeries>
            <c15:filteredPieSeries>
              <c15:ser>
                <c:idx val="63"/>
                <c:order val="6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Taul1!$BN$8</c15:sqref>
                        </c15:formulaRef>
                      </c:ext>
                    </c:extLst>
                    <c:strCache>
                      <c:ptCount val="1"/>
                      <c:pt idx="0">
                        <c:v>SUURALUE (NUTS2)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B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D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F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Taul1!$BN$9:$BN$11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F-73CF-5445-A607-2D8D34C91343}"/>
                  </c:ext>
                </c:extLst>
              </c15:ser>
            </c15:filteredPieSeries>
            <c15:filteredPieSeries>
              <c15:ser>
                <c:idx val="64"/>
                <c:order val="6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Taul1!$BO$8</c15:sqref>
                        </c15:formulaRef>
                      </c:ext>
                    </c:extLst>
                    <c:strCache>
                      <c:ptCount val="1"/>
                      <c:pt idx="0">
                        <c:v>Länsi-Suomi, n=497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1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3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5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Taul1!$BO$9:$BO$11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0.29399999999999998</c:v>
                      </c:pt>
                      <c:pt idx="1">
                        <c:v>0.21</c:v>
                      </c:pt>
                      <c:pt idx="2">
                        <c:v>0.496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0-73CF-5445-A607-2D8D34C91343}"/>
                  </c:ext>
                </c:extLst>
              </c15:ser>
            </c15:filteredPieSeries>
            <c15:filteredPieSeries>
              <c15:ser>
                <c:idx val="65"/>
                <c:order val="6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Taul1!$BP$8</c15:sqref>
                        </c15:formulaRef>
                      </c:ext>
                    </c:extLst>
                    <c:strCache>
                      <c:ptCount val="1"/>
                      <c:pt idx="0">
                        <c:v>Helsinki-Uusimaa, n=638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7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9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B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Taul1!$BP$9:$BP$11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0.27</c:v>
                      </c:pt>
                      <c:pt idx="1">
                        <c:v>0.245</c:v>
                      </c:pt>
                      <c:pt idx="2">
                        <c:v>0.48499999999999999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1-73CF-5445-A607-2D8D34C91343}"/>
                  </c:ext>
                </c:extLst>
              </c15:ser>
            </c15:filteredPieSeries>
            <c15:filteredPieSeries>
              <c15:ser>
                <c:idx val="66"/>
                <c:order val="6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Taul1!$BQ$8</c15:sqref>
                        </c15:formulaRef>
                      </c:ext>
                    </c:extLst>
                    <c:strCache>
                      <c:ptCount val="1"/>
                      <c:pt idx="0">
                        <c:v>Etelä-Suomi, n=416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D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F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91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Taul1!$BQ$9:$BQ$11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0.28599999999999998</c:v>
                      </c:pt>
                      <c:pt idx="1">
                        <c:v>0.215</c:v>
                      </c:pt>
                      <c:pt idx="2">
                        <c:v>0.5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2-73CF-5445-A607-2D8D34C91343}"/>
                  </c:ext>
                </c:extLst>
              </c15:ser>
            </c15:filteredPieSeries>
            <c15:filteredPieSeries>
              <c15:ser>
                <c:idx val="67"/>
                <c:order val="6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Taul1!$BR$8</c15:sqref>
                        </c15:formulaRef>
                      </c:ext>
                    </c:extLst>
                    <c:strCache>
                      <c:ptCount val="1"/>
                      <c:pt idx="0">
                        <c:v>Pohjois- ja Itä-Suomi, n=452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93-9E7A-D044-9CEA-862C9E0AAB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95-9E7A-D044-9CEA-862C9E0AAB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97-9E7A-D044-9CEA-862C9E0AAB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Taul1!$BR$9:$BR$11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0.28799999999999998</c:v>
                      </c:pt>
                      <c:pt idx="1">
                        <c:v>0.23100000000000001</c:v>
                      </c:pt>
                      <c:pt idx="2">
                        <c:v>0.48099999999999998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3-73CF-5445-A607-2D8D34C91343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Merriweather Sans" pitchFamily="2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86071655174002"/>
          <c:y val="3.6493573787147571E-2"/>
          <c:w val="0.6741127037067185"/>
          <c:h val="0.824209296418592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Taul1!$B$3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Taul1!$C$2:$BR$2</c:f>
              <c:strCache>
                <c:ptCount val="23"/>
                <c:pt idx="0">
                  <c:v>Kaikki vastaajat, n=2003</c:v>
                </c:pt>
                <c:pt idx="1">
                  <c:v>SUKUPUOLI</c:v>
                </c:pt>
                <c:pt idx="2">
                  <c:v>Mies, n=1003</c:v>
                </c:pt>
                <c:pt idx="3">
                  <c:v>Nainen, n=1000</c:v>
                </c:pt>
                <c:pt idx="4">
                  <c:v>IKÄRYHMÄ</c:v>
                </c:pt>
                <c:pt idx="5">
                  <c:v>18-29 -vuotta, n=366</c:v>
                </c:pt>
                <c:pt idx="6">
                  <c:v>30-39 -vuotta, n=353</c:v>
                </c:pt>
                <c:pt idx="7">
                  <c:v>40-49 -vuotta, n=337</c:v>
                </c:pt>
                <c:pt idx="8">
                  <c:v>50-59 -vuotta, n=318</c:v>
                </c:pt>
                <c:pt idx="9">
                  <c:v>60-69 -vuotta, n=312</c:v>
                </c:pt>
                <c:pt idx="10">
                  <c:v>70-79 -vuotta, n=318</c:v>
                </c:pt>
                <c:pt idx="11">
                  <c:v>KAUPUNGIN KOKO </c:v>
                </c:pt>
                <c:pt idx="12">
                  <c:v>Pääkaupunkiseutu, n=372</c:v>
                </c:pt>
                <c:pt idx="13">
                  <c:v>Kaupunki, yli 150 000 asukasta, n=374</c:v>
                </c:pt>
                <c:pt idx="14">
                  <c:v>Kaupunki 30 000 - 150 000 asukasta, n=623</c:v>
                </c:pt>
                <c:pt idx="15">
                  <c:v>Kaupunki 10 000 - 30 000 asukasta, n=286</c:v>
                </c:pt>
                <c:pt idx="16">
                  <c:v>Haja-asustusalue alle 10 000 asukasta, n=285</c:v>
                </c:pt>
                <c:pt idx="17">
                  <c:v>TALOUDEN VUOSITULOT</c:v>
                </c:pt>
                <c:pt idx="18">
                  <c:v>0 - 20 000 euroa, n=253</c:v>
                </c:pt>
                <c:pt idx="19">
                  <c:v>20 001 - 40 000 euroa, n=414</c:v>
                </c:pt>
                <c:pt idx="20">
                  <c:v>40 001 - 60 000 euroa, n=363</c:v>
                </c:pt>
                <c:pt idx="21">
                  <c:v>60 001 - 80 000 euroa, n=287</c:v>
                </c:pt>
                <c:pt idx="22">
                  <c:v>Yli 80 000 euroa, n=271</c:v>
                </c:pt>
              </c:strCache>
              <c:extLst/>
            </c:strRef>
          </c:cat>
          <c:val>
            <c:numRef>
              <c:f>Taul1!$C$3:$BR$3</c:f>
              <c:numCache>
                <c:formatCode>General</c:formatCode>
                <c:ptCount val="23"/>
                <c:pt idx="0" formatCode="0%">
                  <c:v>0.54600000000000004</c:v>
                </c:pt>
                <c:pt idx="2" formatCode="0%">
                  <c:v>0.57099999999999995</c:v>
                </c:pt>
                <c:pt idx="3" formatCode="0%">
                  <c:v>0.52100000000000002</c:v>
                </c:pt>
                <c:pt idx="5" formatCode="0%">
                  <c:v>0.52900000000000003</c:v>
                </c:pt>
                <c:pt idx="6" formatCode="0%">
                  <c:v>0.51600000000000001</c:v>
                </c:pt>
                <c:pt idx="7" formatCode="0%">
                  <c:v>0.58399999999999996</c:v>
                </c:pt>
                <c:pt idx="8" formatCode="0%">
                  <c:v>0.58199999999999996</c:v>
                </c:pt>
                <c:pt idx="9" formatCode="0%">
                  <c:v>0.52900000000000003</c:v>
                </c:pt>
                <c:pt idx="10" formatCode="0%">
                  <c:v>0.54</c:v>
                </c:pt>
                <c:pt idx="12" formatCode="0%">
                  <c:v>0.54100000000000004</c:v>
                </c:pt>
                <c:pt idx="13" formatCode="0%">
                  <c:v>0.53700000000000003</c:v>
                </c:pt>
                <c:pt idx="14" formatCode="0%">
                  <c:v>0.56000000000000005</c:v>
                </c:pt>
                <c:pt idx="15" formatCode="0%">
                  <c:v>0.57899999999999996</c:v>
                </c:pt>
                <c:pt idx="16" formatCode="0%">
                  <c:v>0.495</c:v>
                </c:pt>
                <c:pt idx="18" formatCode="0%">
                  <c:v>0.47599999999999998</c:v>
                </c:pt>
                <c:pt idx="19" formatCode="0%">
                  <c:v>0.54900000000000004</c:v>
                </c:pt>
                <c:pt idx="20" formatCode="0%">
                  <c:v>0.58099999999999996</c:v>
                </c:pt>
                <c:pt idx="21" formatCode="0%">
                  <c:v>0.58099999999999996</c:v>
                </c:pt>
                <c:pt idx="22" formatCode="0%">
                  <c:v>0.58399999999999996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B41-104D-98DC-FFD6FBC73B84}"/>
            </c:ext>
          </c:extLst>
        </c:ser>
        <c:ser>
          <c:idx val="1"/>
          <c:order val="1"/>
          <c:tx>
            <c:strRef>
              <c:f>Taul1!$B$4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Taul1!$C$2:$BR$2</c:f>
              <c:strCache>
                <c:ptCount val="23"/>
                <c:pt idx="0">
                  <c:v>Kaikki vastaajat, n=2003</c:v>
                </c:pt>
                <c:pt idx="1">
                  <c:v>SUKUPUOLI</c:v>
                </c:pt>
                <c:pt idx="2">
                  <c:v>Mies, n=1003</c:v>
                </c:pt>
                <c:pt idx="3">
                  <c:v>Nainen, n=1000</c:v>
                </c:pt>
                <c:pt idx="4">
                  <c:v>IKÄRYHMÄ</c:v>
                </c:pt>
                <c:pt idx="5">
                  <c:v>18-29 -vuotta, n=366</c:v>
                </c:pt>
                <c:pt idx="6">
                  <c:v>30-39 -vuotta, n=353</c:v>
                </c:pt>
                <c:pt idx="7">
                  <c:v>40-49 -vuotta, n=337</c:v>
                </c:pt>
                <c:pt idx="8">
                  <c:v>50-59 -vuotta, n=318</c:v>
                </c:pt>
                <c:pt idx="9">
                  <c:v>60-69 -vuotta, n=312</c:v>
                </c:pt>
                <c:pt idx="10">
                  <c:v>70-79 -vuotta, n=318</c:v>
                </c:pt>
                <c:pt idx="11">
                  <c:v>KAUPUNGIN KOKO </c:v>
                </c:pt>
                <c:pt idx="12">
                  <c:v>Pääkaupunkiseutu, n=372</c:v>
                </c:pt>
                <c:pt idx="13">
                  <c:v>Kaupunki, yli 150 000 asukasta, n=374</c:v>
                </c:pt>
                <c:pt idx="14">
                  <c:v>Kaupunki 30 000 - 150 000 asukasta, n=623</c:v>
                </c:pt>
                <c:pt idx="15">
                  <c:v>Kaupunki 10 000 - 30 000 asukasta, n=286</c:v>
                </c:pt>
                <c:pt idx="16">
                  <c:v>Haja-asustusalue alle 10 000 asukasta, n=285</c:v>
                </c:pt>
                <c:pt idx="17">
                  <c:v>TALOUDEN VUOSITULOT</c:v>
                </c:pt>
                <c:pt idx="18">
                  <c:v>0 - 20 000 euroa, n=253</c:v>
                </c:pt>
                <c:pt idx="19">
                  <c:v>20 001 - 40 000 euroa, n=414</c:v>
                </c:pt>
                <c:pt idx="20">
                  <c:v>40 001 - 60 000 euroa, n=363</c:v>
                </c:pt>
                <c:pt idx="21">
                  <c:v>60 001 - 80 000 euroa, n=287</c:v>
                </c:pt>
                <c:pt idx="22">
                  <c:v>Yli 80 000 euroa, n=271</c:v>
                </c:pt>
              </c:strCache>
              <c:extLst/>
            </c:strRef>
          </c:cat>
          <c:val>
            <c:numRef>
              <c:f>Taul1!$C$4:$BR$4</c:f>
              <c:numCache>
                <c:formatCode>General</c:formatCode>
                <c:ptCount val="23"/>
                <c:pt idx="0" formatCode="0%">
                  <c:v>0.28199999999999997</c:v>
                </c:pt>
                <c:pt idx="2" formatCode="0%">
                  <c:v>0.22800000000000001</c:v>
                </c:pt>
                <c:pt idx="3" formatCode="0%">
                  <c:v>0.33700000000000002</c:v>
                </c:pt>
                <c:pt idx="5" formatCode="0%">
                  <c:v>0.34</c:v>
                </c:pt>
                <c:pt idx="6" formatCode="0%">
                  <c:v>0.318</c:v>
                </c:pt>
                <c:pt idx="7" formatCode="0%">
                  <c:v>0.27900000000000003</c:v>
                </c:pt>
                <c:pt idx="8" formatCode="0%">
                  <c:v>0.22700000000000001</c:v>
                </c:pt>
                <c:pt idx="9" formatCode="0%">
                  <c:v>0.25</c:v>
                </c:pt>
                <c:pt idx="10" formatCode="0%">
                  <c:v>0.26600000000000001</c:v>
                </c:pt>
                <c:pt idx="12" formatCode="0%">
                  <c:v>0.318</c:v>
                </c:pt>
                <c:pt idx="13" formatCode="0%">
                  <c:v>0.27100000000000002</c:v>
                </c:pt>
                <c:pt idx="14" formatCode="0%">
                  <c:v>0.26200000000000001</c:v>
                </c:pt>
                <c:pt idx="15" formatCode="0%">
                  <c:v>0.24199999999999999</c:v>
                </c:pt>
                <c:pt idx="16" formatCode="0%">
                  <c:v>0.32800000000000001</c:v>
                </c:pt>
                <c:pt idx="18" formatCode="0%">
                  <c:v>0.34399999999999997</c:v>
                </c:pt>
                <c:pt idx="19" formatCode="0%">
                  <c:v>0.28599999999999998</c:v>
                </c:pt>
                <c:pt idx="20" formatCode="0%">
                  <c:v>0.24399999999999999</c:v>
                </c:pt>
                <c:pt idx="21" formatCode="0%">
                  <c:v>0.215</c:v>
                </c:pt>
                <c:pt idx="22" formatCode="0%">
                  <c:v>0.21299999999999999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3B41-104D-98DC-FFD6FBC73B84}"/>
            </c:ext>
          </c:extLst>
        </c:ser>
        <c:ser>
          <c:idx val="2"/>
          <c:order val="2"/>
          <c:tx>
            <c:strRef>
              <c:f>Taul1!$B$5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Taul1!$C$2:$BR$2</c:f>
              <c:strCache>
                <c:ptCount val="23"/>
                <c:pt idx="0">
                  <c:v>Kaikki vastaajat, n=2003</c:v>
                </c:pt>
                <c:pt idx="1">
                  <c:v>SUKUPUOLI</c:v>
                </c:pt>
                <c:pt idx="2">
                  <c:v>Mies, n=1003</c:v>
                </c:pt>
                <c:pt idx="3">
                  <c:v>Nainen, n=1000</c:v>
                </c:pt>
                <c:pt idx="4">
                  <c:v>IKÄRYHMÄ</c:v>
                </c:pt>
                <c:pt idx="5">
                  <c:v>18-29 -vuotta, n=366</c:v>
                </c:pt>
                <c:pt idx="6">
                  <c:v>30-39 -vuotta, n=353</c:v>
                </c:pt>
                <c:pt idx="7">
                  <c:v>40-49 -vuotta, n=337</c:v>
                </c:pt>
                <c:pt idx="8">
                  <c:v>50-59 -vuotta, n=318</c:v>
                </c:pt>
                <c:pt idx="9">
                  <c:v>60-69 -vuotta, n=312</c:v>
                </c:pt>
                <c:pt idx="10">
                  <c:v>70-79 -vuotta, n=318</c:v>
                </c:pt>
                <c:pt idx="11">
                  <c:v>KAUPUNGIN KOKO </c:v>
                </c:pt>
                <c:pt idx="12">
                  <c:v>Pääkaupunkiseutu, n=372</c:v>
                </c:pt>
                <c:pt idx="13">
                  <c:v>Kaupunki, yli 150 000 asukasta, n=374</c:v>
                </c:pt>
                <c:pt idx="14">
                  <c:v>Kaupunki 30 000 - 150 000 asukasta, n=623</c:v>
                </c:pt>
                <c:pt idx="15">
                  <c:v>Kaupunki 10 000 - 30 000 asukasta, n=286</c:v>
                </c:pt>
                <c:pt idx="16">
                  <c:v>Haja-asustusalue alle 10 000 asukasta, n=285</c:v>
                </c:pt>
                <c:pt idx="17">
                  <c:v>TALOUDEN VUOSITULOT</c:v>
                </c:pt>
                <c:pt idx="18">
                  <c:v>0 - 20 000 euroa, n=253</c:v>
                </c:pt>
                <c:pt idx="19">
                  <c:v>20 001 - 40 000 euroa, n=414</c:v>
                </c:pt>
                <c:pt idx="20">
                  <c:v>40 001 - 60 000 euroa, n=363</c:v>
                </c:pt>
                <c:pt idx="21">
                  <c:v>60 001 - 80 000 euroa, n=287</c:v>
                </c:pt>
                <c:pt idx="22">
                  <c:v>Yli 80 000 euroa, n=271</c:v>
                </c:pt>
              </c:strCache>
              <c:extLst/>
            </c:strRef>
          </c:cat>
          <c:val>
            <c:numRef>
              <c:f>Taul1!$C$5:$BR$5</c:f>
              <c:numCache>
                <c:formatCode>General</c:formatCode>
                <c:ptCount val="23"/>
                <c:pt idx="0" formatCode="0%">
                  <c:v>0.17199999999999999</c:v>
                </c:pt>
                <c:pt idx="2" formatCode="0%">
                  <c:v>0.20100000000000001</c:v>
                </c:pt>
                <c:pt idx="3" formatCode="0%">
                  <c:v>0.14199999999999999</c:v>
                </c:pt>
                <c:pt idx="5" formatCode="0%">
                  <c:v>0.13100000000000001</c:v>
                </c:pt>
                <c:pt idx="6" formatCode="0%">
                  <c:v>0.16600000000000001</c:v>
                </c:pt>
                <c:pt idx="7" formatCode="0%">
                  <c:v>0.13800000000000001</c:v>
                </c:pt>
                <c:pt idx="8" formatCode="0%">
                  <c:v>0.191</c:v>
                </c:pt>
                <c:pt idx="9" formatCode="0%">
                  <c:v>0.221</c:v>
                </c:pt>
                <c:pt idx="10" formatCode="0%">
                  <c:v>0.19400000000000001</c:v>
                </c:pt>
                <c:pt idx="12" formatCode="0%">
                  <c:v>0.14099999999999999</c:v>
                </c:pt>
                <c:pt idx="13" formatCode="0%">
                  <c:v>0.191</c:v>
                </c:pt>
                <c:pt idx="14" formatCode="0%">
                  <c:v>0.17799999999999999</c:v>
                </c:pt>
                <c:pt idx="15" formatCode="0%">
                  <c:v>0.17899999999999999</c:v>
                </c:pt>
                <c:pt idx="16" formatCode="0%">
                  <c:v>0.17699999999999999</c:v>
                </c:pt>
                <c:pt idx="18" formatCode="0%">
                  <c:v>0.18</c:v>
                </c:pt>
                <c:pt idx="19" formatCode="0%">
                  <c:v>0.16600000000000001</c:v>
                </c:pt>
                <c:pt idx="20" formatCode="0%">
                  <c:v>0.17499999999999999</c:v>
                </c:pt>
                <c:pt idx="21" formatCode="0%">
                  <c:v>0.20399999999999999</c:v>
                </c:pt>
                <c:pt idx="22" formatCode="0%">
                  <c:v>0.20200000000000001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B41-104D-98DC-FFD6FBC73B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553088"/>
        <c:crosses val="autoZero"/>
        <c:auto val="1"/>
        <c:lblAlgn val="ctr"/>
        <c:lblOffset val="100"/>
        <c:tickLblSkip val="1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 w="1270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69090318727641"/>
          <c:y val="0.91377161389782158"/>
          <c:w val="0.87029239651643497"/>
          <c:h val="7.4491228965172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Taul1!$C$2</c:f>
              <c:strCache>
                <c:ptCount val="1"/>
                <c:pt idx="0">
                  <c:v>Kaikki vastaajat, n=2003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CD-2940-9FE0-E03B6A14A36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CD-2940-9FE0-E03B6A14A36D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CD-2940-9FE0-E03B6A14A3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Taul1!$B$3:$B$5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Taul1!$C$3:$C$5</c:f>
              <c:numCache>
                <c:formatCode>0%</c:formatCode>
                <c:ptCount val="3"/>
                <c:pt idx="0">
                  <c:v>0.54600000000000004</c:v>
                </c:pt>
                <c:pt idx="1">
                  <c:v>0.28199999999999997</c:v>
                </c:pt>
                <c:pt idx="2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CD-2940-9FE0-E03B6A14A36D}"/>
            </c:ext>
          </c:extLst>
        </c:ser>
        <c:ser>
          <c:idx val="2"/>
          <c:order val="2"/>
          <c:tx>
            <c:strRef>
              <c:f>Taul1!$E$2</c:f>
              <c:strCache>
                <c:ptCount val="1"/>
                <c:pt idx="0">
                  <c:v>Mies, n=1003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CCD-2940-9FE0-E03B6A14A3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CCD-2940-9FE0-E03B6A14A3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CCD-2940-9FE0-E03B6A14A3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Taul1!$B$3:$B$5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Taul1!$E$3:$E$5</c:f>
              <c:numCache>
                <c:formatCode>0%</c:formatCode>
                <c:ptCount val="3"/>
                <c:pt idx="0">
                  <c:v>0.57099999999999995</c:v>
                </c:pt>
                <c:pt idx="1">
                  <c:v>0.22800000000000001</c:v>
                </c:pt>
                <c:pt idx="2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CCD-2940-9FE0-E03B6A14A36D}"/>
            </c:ext>
          </c:extLst>
        </c:ser>
        <c:ser>
          <c:idx val="3"/>
          <c:order val="3"/>
          <c:tx>
            <c:strRef>
              <c:f>Taul1!$F$2</c:f>
              <c:strCache>
                <c:ptCount val="1"/>
                <c:pt idx="0">
                  <c:v>Nainen, n=1000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CCD-2940-9FE0-E03B6A14A3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CCD-2940-9FE0-E03B6A14A3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CCD-2940-9FE0-E03B6A14A3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Taul1!$B$3:$B$5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Taul1!$F$3:$F$5</c:f>
              <c:numCache>
                <c:formatCode>0%</c:formatCode>
                <c:ptCount val="3"/>
                <c:pt idx="0">
                  <c:v>0.52100000000000002</c:v>
                </c:pt>
                <c:pt idx="1">
                  <c:v>0.33700000000000002</c:v>
                </c:pt>
                <c:pt idx="2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CCD-2940-9FE0-E03B6A14A36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Taul1!$D$2</c15:sqref>
                        </c15:formulaRef>
                      </c:ext>
                    </c:extLst>
                    <c:strCache>
                      <c:ptCount val="1"/>
                      <c:pt idx="0">
                        <c:v>SUKUPUOLI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Taul1!$D$3:$D$5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B-7CCD-2940-9FE0-E03B6A14A36D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Taul1!$G$2</c15:sqref>
                        </c15:formulaRef>
                      </c:ext>
                    </c:extLst>
                    <c:strCache>
                      <c:ptCount val="1"/>
                      <c:pt idx="0">
                        <c:v>IKÄRYHMÄ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Taul1!$G$3:$G$5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7CCD-2940-9FE0-E03B6A14A36D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Taul1!$H$2</c15:sqref>
                        </c15:formulaRef>
                      </c:ext>
                    </c:extLst>
                    <c:strCache>
                      <c:ptCount val="1"/>
                      <c:pt idx="0">
                        <c:v>18-29 -vuotta, n=366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Taul1!$H$3:$H$5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0.52900000000000003</c:v>
                      </c:pt>
                      <c:pt idx="1">
                        <c:v>0.34</c:v>
                      </c:pt>
                      <c:pt idx="2">
                        <c:v>0.13100000000000001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7CCD-2940-9FE0-E03B6A14A36D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Taul1!$I$2</c15:sqref>
                        </c15:formulaRef>
                      </c:ext>
                    </c:extLst>
                    <c:strCache>
                      <c:ptCount val="1"/>
                      <c:pt idx="0">
                        <c:v>30-39 -vuotta, n=353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Taul1!$I$3:$I$5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0.51600000000000001</c:v>
                      </c:pt>
                      <c:pt idx="1">
                        <c:v>0.318</c:v>
                      </c:pt>
                      <c:pt idx="2">
                        <c:v>0.16600000000000001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7CCD-2940-9FE0-E03B6A14A36D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Taul1!$J$2</c15:sqref>
                        </c15:formulaRef>
                      </c:ext>
                    </c:extLst>
                    <c:strCache>
                      <c:ptCount val="1"/>
                      <c:pt idx="0">
                        <c:v>40-49 -vuotta, n=337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6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Taul1!$J$3:$J$5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0.58399999999999996</c:v>
                      </c:pt>
                      <c:pt idx="1">
                        <c:v>0.27900000000000003</c:v>
                      </c:pt>
                      <c:pt idx="2">
                        <c:v>0.13800000000000001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7CCD-2940-9FE0-E03B6A14A36D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Taul1!$K$2</c15:sqref>
                        </c15:formulaRef>
                      </c:ext>
                    </c:extLst>
                    <c:strCache>
                      <c:ptCount val="1"/>
                      <c:pt idx="0">
                        <c:v>50-59 -vuotta, n=318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9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B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D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Taul1!$K$3:$K$5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0.58199999999999996</c:v>
                      </c:pt>
                      <c:pt idx="1">
                        <c:v>0.22700000000000001</c:v>
                      </c:pt>
                      <c:pt idx="2">
                        <c:v>0.191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7CCD-2940-9FE0-E03B6A14A36D}"/>
                  </c:ext>
                </c:extLst>
              </c15:ser>
            </c15:filteredPieSeries>
            <c15:filteredPi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Taul1!$L$2</c15:sqref>
                        </c15:formulaRef>
                      </c:ext>
                    </c:extLst>
                    <c:strCache>
                      <c:ptCount val="1"/>
                      <c:pt idx="0">
                        <c:v>60-69 -vuotta, n=312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0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2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4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Taul1!$L$3:$L$5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0.52900000000000003</c:v>
                      </c:pt>
                      <c:pt idx="1">
                        <c:v>0.25</c:v>
                      </c:pt>
                      <c:pt idx="2">
                        <c:v>0.221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5-7CCD-2940-9FE0-E03B6A14A36D}"/>
                  </c:ext>
                </c:extLst>
              </c15:ser>
            </c15:filteredPieSeries>
            <c15:filteredPi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Taul1!$M$2</c15:sqref>
                        </c15:formulaRef>
                      </c:ext>
                    </c:extLst>
                    <c:strCache>
                      <c:ptCount val="1"/>
                      <c:pt idx="0">
                        <c:v>70-79 -vuotta, n=318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7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9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B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Taul1!$M$3:$M$5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0.54</c:v>
                      </c:pt>
                      <c:pt idx="1">
                        <c:v>0.26600000000000001</c:v>
                      </c:pt>
                      <c:pt idx="2">
                        <c:v>0.19400000000000001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C-7CCD-2940-9FE0-E03B6A14A36D}"/>
                  </c:ext>
                </c:extLst>
              </c15:ser>
            </c15:filteredPieSeries>
            <c15:filteredPi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Taul1!$N$2</c15:sqref>
                        </c15:formulaRef>
                      </c:ext>
                    </c:extLst>
                    <c:strCache>
                      <c:ptCount val="1"/>
                      <c:pt idx="0">
                        <c:v>KAUPUNGIN KOKO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E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0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2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Taul1!$N$3:$N$5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3-7CCD-2940-9FE0-E03B6A14A36D}"/>
                  </c:ext>
                </c:extLst>
              </c15:ser>
            </c15:filteredPieSeries>
            <c15:filteredPi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Taul1!$O$2</c15:sqref>
                        </c15:formulaRef>
                      </c:ext>
                    </c:extLst>
                    <c:strCache>
                      <c:ptCount val="1"/>
                      <c:pt idx="0">
                        <c:v>Pääkaupunkiseutu, n=372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5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7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9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Taul1!$O$3:$O$5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0.54100000000000004</c:v>
                      </c:pt>
                      <c:pt idx="1">
                        <c:v>0.318</c:v>
                      </c:pt>
                      <c:pt idx="2">
                        <c:v>0.14099999999999999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A-7CCD-2940-9FE0-E03B6A14A36D}"/>
                  </c:ext>
                </c:extLst>
              </c15:ser>
            </c15:filteredPieSeries>
            <c15:filteredPi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Taul1!$P$2</c15:sqref>
                        </c15:formulaRef>
                      </c:ext>
                    </c:extLst>
                    <c:strCache>
                      <c:ptCount val="1"/>
                      <c:pt idx="0">
                        <c:v>Kaupunki, yli 150 000 asukasta, n=374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C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E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0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Taul1!$P$3:$P$5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0.53700000000000003</c:v>
                      </c:pt>
                      <c:pt idx="1">
                        <c:v>0.27100000000000002</c:v>
                      </c:pt>
                      <c:pt idx="2">
                        <c:v>0.191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1-7CCD-2940-9FE0-E03B6A14A36D}"/>
                  </c:ext>
                </c:extLst>
              </c15:ser>
            </c15:filteredPieSeries>
            <c15:filteredPi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Taul1!$Q$2</c15:sqref>
                        </c15:formulaRef>
                      </c:ext>
                    </c:extLst>
                    <c:strCache>
                      <c:ptCount val="1"/>
                      <c:pt idx="0">
                        <c:v>Kaupunki 30 000 - 150 000 asukasta, n=623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3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5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7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Taul1!$Q$3:$Q$5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0.56000000000000005</c:v>
                      </c:pt>
                      <c:pt idx="1">
                        <c:v>0.26200000000000001</c:v>
                      </c:pt>
                      <c:pt idx="2">
                        <c:v>0.17799999999999999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8-7CCD-2940-9FE0-E03B6A14A36D}"/>
                  </c:ext>
                </c:extLst>
              </c15:ser>
            </c15:filteredPieSeries>
            <c15:filteredPi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Taul1!$R$2</c15:sqref>
                        </c15:formulaRef>
                      </c:ext>
                    </c:extLst>
                    <c:strCache>
                      <c:ptCount val="1"/>
                      <c:pt idx="0">
                        <c:v>Kaupunki 10 000 - 30 000 asukasta, n=286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A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C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E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Taul1!$R$3:$R$5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0.57899999999999996</c:v>
                      </c:pt>
                      <c:pt idx="1">
                        <c:v>0.24199999999999999</c:v>
                      </c:pt>
                      <c:pt idx="2">
                        <c:v>0.17899999999999999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F-7CCD-2940-9FE0-E03B6A14A36D}"/>
                  </c:ext>
                </c:extLst>
              </c15:ser>
            </c15:filteredPieSeries>
            <c15:filteredPi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Taul1!$S$2</c15:sqref>
                        </c15:formulaRef>
                      </c:ext>
                    </c:extLst>
                    <c:strCache>
                      <c:ptCount val="1"/>
                      <c:pt idx="0">
                        <c:v>Haja-asustusalue alle 10 000 asukasta, n=285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1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3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5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Taul1!$S$3:$S$5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0.495</c:v>
                      </c:pt>
                      <c:pt idx="1">
                        <c:v>0.32800000000000001</c:v>
                      </c:pt>
                      <c:pt idx="2">
                        <c:v>0.17699999999999999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6-7CCD-2940-9FE0-E03B6A14A36D}"/>
                  </c:ext>
                </c:extLst>
              </c15:ser>
            </c15:filteredPieSeries>
            <c15:filteredPi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Taul1!$T$2</c15:sqref>
                        </c15:formulaRef>
                      </c:ext>
                    </c:extLst>
                    <c:strCache>
                      <c:ptCount val="1"/>
                      <c:pt idx="0">
                        <c:v>TALOUDEN VUOSITULOT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8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A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C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Taul1!$T$3:$T$5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D-7CCD-2940-9FE0-E03B6A14A36D}"/>
                  </c:ext>
                </c:extLst>
              </c15:ser>
            </c15:filteredPieSeries>
            <c15:filteredPi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Taul1!$U$2</c15:sqref>
                        </c15:formulaRef>
                      </c:ext>
                    </c:extLst>
                    <c:strCache>
                      <c:ptCount val="1"/>
                      <c:pt idx="0">
                        <c:v>0 - 20 000 euroa, n=253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F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1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3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Taul1!$U$3:$U$5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0.47599999999999998</c:v>
                      </c:pt>
                      <c:pt idx="1">
                        <c:v>0.34399999999999997</c:v>
                      </c:pt>
                      <c:pt idx="2">
                        <c:v>0.18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84-7CCD-2940-9FE0-E03B6A14A36D}"/>
                  </c:ext>
                </c:extLst>
              </c15:ser>
            </c15:filteredPieSeries>
            <c15:filteredPi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Taul1!$V$2</c15:sqref>
                        </c15:formulaRef>
                      </c:ext>
                    </c:extLst>
                    <c:strCache>
                      <c:ptCount val="1"/>
                      <c:pt idx="0">
                        <c:v>20 001 - 40 000 euroa, n=414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6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8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A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Taul1!$V$3:$V$5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0.54900000000000004</c:v>
                      </c:pt>
                      <c:pt idx="1">
                        <c:v>0.28599999999999998</c:v>
                      </c:pt>
                      <c:pt idx="2">
                        <c:v>0.16600000000000001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8B-7CCD-2940-9FE0-E03B6A14A36D}"/>
                  </c:ext>
                </c:extLst>
              </c15:ser>
            </c15:filteredPieSeries>
            <c15:filteredPi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Taul1!$W$2</c15:sqref>
                        </c15:formulaRef>
                      </c:ext>
                    </c:extLst>
                    <c:strCache>
                      <c:ptCount val="1"/>
                      <c:pt idx="0">
                        <c:v>40 001 - 60 000 euroa, n=363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D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F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1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Taul1!$W$3:$W$5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0.58099999999999996</c:v>
                      </c:pt>
                      <c:pt idx="1">
                        <c:v>0.24399999999999999</c:v>
                      </c:pt>
                      <c:pt idx="2">
                        <c:v>0.17499999999999999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2-7CCD-2940-9FE0-E03B6A14A36D}"/>
                  </c:ext>
                </c:extLst>
              </c15:ser>
            </c15:filteredPieSeries>
            <c15:filteredPi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Taul1!$X$2</c15:sqref>
                        </c15:formulaRef>
                      </c:ext>
                    </c:extLst>
                    <c:strCache>
                      <c:ptCount val="1"/>
                      <c:pt idx="0">
                        <c:v>60 001 - 80 000 euroa, n=287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4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6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8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Taul1!$X$3:$X$5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0.58099999999999996</c:v>
                      </c:pt>
                      <c:pt idx="1">
                        <c:v>0.215</c:v>
                      </c:pt>
                      <c:pt idx="2">
                        <c:v>0.20399999999999999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9-7CCD-2940-9FE0-E03B6A14A36D}"/>
                  </c:ext>
                </c:extLst>
              </c15:ser>
            </c15:filteredPieSeries>
            <c15:filteredPie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Taul1!$Y$2</c15:sqref>
                        </c15:formulaRef>
                      </c:ext>
                    </c:extLst>
                    <c:strCache>
                      <c:ptCount val="1"/>
                      <c:pt idx="0">
                        <c:v>Yli 80 000 euroa, n=271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B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D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F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Taul1!$Y$3:$Y$5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0.58399999999999996</c:v>
                      </c:pt>
                      <c:pt idx="1">
                        <c:v>0.21299999999999999</c:v>
                      </c:pt>
                      <c:pt idx="2">
                        <c:v>0.20200000000000001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0-7CCD-2940-9FE0-E03B6A14A36D}"/>
                  </c:ext>
                </c:extLst>
              </c15:ser>
            </c15:filteredPieSeries>
            <c15:filteredPi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Taul1!$Z$2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n=375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2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4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6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Taul1!$Z$3:$Z$5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0.504</c:v>
                      </c:pt>
                      <c:pt idx="1">
                        <c:v>0.37</c:v>
                      </c:pt>
                      <c:pt idx="2">
                        <c:v>0.126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7-7CCD-2940-9FE0-E03B6A14A36D}"/>
                  </c:ext>
                </c:extLst>
              </c15:ser>
            </c15:filteredPieSeries>
            <c15:filteredPi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Taul1!$AA$2</c15:sqref>
                        </c15:formulaRef>
                      </c:ext>
                    </c:extLst>
                    <c:strCache>
                      <c:ptCount val="1"/>
                      <c:pt idx="0">
                        <c:v>MIES JA IKÄRYHMÄ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9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B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D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Taul1!$AA$3:$AA$5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E-7CCD-2940-9FE0-E03B6A14A36D}"/>
                  </c:ext>
                </c:extLst>
              </c15:ser>
            </c15:filteredPieSeries>
            <c15:filteredPie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Taul1!$AB$2</c15:sqref>
                        </c15:formulaRef>
                      </c:ext>
                    </c:extLst>
                    <c:strCache>
                      <c:ptCount val="1"/>
                      <c:pt idx="0">
                        <c:v>Mies 18 - 29 -vuotta, n=189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0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2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4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Taul1!$AB$3:$AB$5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0.54600000000000004</c:v>
                      </c:pt>
                      <c:pt idx="1">
                        <c:v>0.28000000000000003</c:v>
                      </c:pt>
                      <c:pt idx="2">
                        <c:v>0.17399999999999999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B5-7CCD-2940-9FE0-E03B6A14A36D}"/>
                  </c:ext>
                </c:extLst>
              </c15:ser>
            </c15:filteredPieSeries>
            <c15:filteredPie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Taul1!$AC$2</c15:sqref>
                        </c15:formulaRef>
                      </c:ext>
                    </c:extLst>
                    <c:strCache>
                      <c:ptCount val="1"/>
                      <c:pt idx="0">
                        <c:v>Mies 30 - 39 -vuotta, n=182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7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9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B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Taul1!$AC$3:$AC$5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0.50900000000000001</c:v>
                      </c:pt>
                      <c:pt idx="1">
                        <c:v>0.28799999999999998</c:v>
                      </c:pt>
                      <c:pt idx="2">
                        <c:v>0.20300000000000001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BC-7CCD-2940-9FE0-E03B6A14A36D}"/>
                  </c:ext>
                </c:extLst>
              </c15:ser>
            </c15:filteredPieSeries>
            <c15:filteredPie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Taul1!$AD$2</c15:sqref>
                        </c15:formulaRef>
                      </c:ext>
                    </c:extLst>
                    <c:strCache>
                      <c:ptCount val="1"/>
                      <c:pt idx="0">
                        <c:v>Mies 40 - 49 -vuotta, n=173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E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0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2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Taul1!$AD$3:$AD$5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0.64500000000000002</c:v>
                      </c:pt>
                      <c:pt idx="1">
                        <c:v>0.224</c:v>
                      </c:pt>
                      <c:pt idx="2">
                        <c:v>0.13100000000000001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C3-7CCD-2940-9FE0-E03B6A14A36D}"/>
                  </c:ext>
                </c:extLst>
              </c15:ser>
            </c15:filteredPieSeries>
            <c15:filteredPie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Taul1!$AE$2</c15:sqref>
                        </c15:formulaRef>
                      </c:ext>
                    </c:extLst>
                    <c:strCache>
                      <c:ptCount val="1"/>
                      <c:pt idx="0">
                        <c:v>Mies 50 - 59 -vuotta, n=160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5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7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9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Taul1!$AE$3:$AE$5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0.57999999999999996</c:v>
                      </c:pt>
                      <c:pt idx="1">
                        <c:v>0.16</c:v>
                      </c:pt>
                      <c:pt idx="2">
                        <c:v>0.26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CA-7CCD-2940-9FE0-E03B6A14A36D}"/>
                  </c:ext>
                </c:extLst>
              </c15:ser>
            </c15:filteredPieSeries>
            <c15:filteredPie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Taul1!$AF$2</c15:sqref>
                        </c15:formulaRef>
                      </c:ext>
                    </c:extLst>
                    <c:strCache>
                      <c:ptCount val="1"/>
                      <c:pt idx="0">
                        <c:v>Mies 60 - 69 -vuotta, n=126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C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E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0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Taul1!$AF$3:$AF$5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0.57599999999999996</c:v>
                      </c:pt>
                      <c:pt idx="1">
                        <c:v>0.16500000000000001</c:v>
                      </c:pt>
                      <c:pt idx="2">
                        <c:v>0.25900000000000001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D1-7CCD-2940-9FE0-E03B6A14A36D}"/>
                  </c:ext>
                </c:extLst>
              </c15:ser>
            </c15:filteredPieSeries>
            <c15:filteredPie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Taul1!$AG$2</c15:sqref>
                        </c15:formulaRef>
                      </c:ext>
                    </c:extLst>
                    <c:strCache>
                      <c:ptCount val="1"/>
                      <c:pt idx="0">
                        <c:v>Mies 70 - 79 -vuotta, n=172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3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5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7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Taul1!$AG$3:$AG$5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0.57599999999999996</c:v>
                      </c:pt>
                      <c:pt idx="1">
                        <c:v>0.219</c:v>
                      </c:pt>
                      <c:pt idx="2">
                        <c:v>0.20399999999999999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D8-7CCD-2940-9FE0-E03B6A14A36D}"/>
                  </c:ext>
                </c:extLst>
              </c15:ser>
            </c15:filteredPieSeries>
            <c15:filteredPie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Taul1!$AH$2</c15:sqref>
                        </c15:formulaRef>
                      </c:ext>
                    </c:extLst>
                    <c:strCache>
                      <c:ptCount val="1"/>
                      <c:pt idx="0">
                        <c:v>NAINEN JA IKÄRYHMÄ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A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C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E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Taul1!$AH$3:$AH$5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DF-7CCD-2940-9FE0-E03B6A14A36D}"/>
                  </c:ext>
                </c:extLst>
              </c15:ser>
            </c15:filteredPieSeries>
            <c15:filteredPie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Taul1!$AI$2</c15:sqref>
                        </c15:formulaRef>
                      </c:ext>
                    </c:extLst>
                    <c:strCache>
                      <c:ptCount val="1"/>
                      <c:pt idx="0">
                        <c:v>Nainen 18 - 29 -vuotta, n=177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1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3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5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Taul1!$AI$3:$AI$5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0.51100000000000001</c:v>
                      </c:pt>
                      <c:pt idx="1">
                        <c:v>0.40500000000000003</c:v>
                      </c:pt>
                      <c:pt idx="2">
                        <c:v>8.4000000000000005E-2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E6-7CCD-2940-9FE0-E03B6A14A36D}"/>
                  </c:ext>
                </c:extLst>
              </c15:ser>
            </c15:filteredPieSeries>
            <c15:filteredPie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Taul1!$AJ$2</c15:sqref>
                        </c15:formulaRef>
                      </c:ext>
                    </c:extLst>
                    <c:strCache>
                      <c:ptCount val="1"/>
                      <c:pt idx="0">
                        <c:v>Nainen 30 - 39 -vuotta, n=170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8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A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C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Taul1!$AJ$3:$AJ$5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0.52300000000000002</c:v>
                      </c:pt>
                      <c:pt idx="1">
                        <c:v>0.35</c:v>
                      </c:pt>
                      <c:pt idx="2">
                        <c:v>0.126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ED-7CCD-2940-9FE0-E03B6A14A36D}"/>
                  </c:ext>
                </c:extLst>
              </c15:ser>
            </c15:filteredPieSeries>
            <c15:filteredPie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Taul1!$AK$2</c15:sqref>
                        </c15:formulaRef>
                      </c:ext>
                    </c:extLst>
                    <c:strCache>
                      <c:ptCount val="1"/>
                      <c:pt idx="0">
                        <c:v>Nainen 40 - 49 -vuotta, n=164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F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1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3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Taul1!$AK$3:$AK$5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0.51800000000000002</c:v>
                      </c:pt>
                      <c:pt idx="1">
                        <c:v>0.33600000000000002</c:v>
                      </c:pt>
                      <c:pt idx="2">
                        <c:v>0.14499999999999999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F4-7CCD-2940-9FE0-E03B6A14A36D}"/>
                  </c:ext>
                </c:extLst>
              </c15:ser>
            </c15:filteredPieSeries>
            <c15:filteredPie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Taul1!$AL$2</c15:sqref>
                        </c15:formulaRef>
                      </c:ext>
                    </c:extLst>
                    <c:strCache>
                      <c:ptCount val="1"/>
                      <c:pt idx="0">
                        <c:v>Nainen 50 - 59 -vuotta, n=158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6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8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A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Taul1!$AL$3:$AL$5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0.58399999999999996</c:v>
                      </c:pt>
                      <c:pt idx="1">
                        <c:v>0.29499999999999998</c:v>
                      </c:pt>
                      <c:pt idx="2">
                        <c:v>0.121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FB-7CCD-2940-9FE0-E03B6A14A36D}"/>
                  </c:ext>
                </c:extLst>
              </c15:ser>
            </c15:filteredPieSeries>
            <c15:filteredPie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Taul1!$AM$2</c15:sqref>
                        </c15:formulaRef>
                      </c:ext>
                    </c:extLst>
                    <c:strCache>
                      <c:ptCount val="1"/>
                      <c:pt idx="0">
                        <c:v>Nainen 60 - 69 -vuotta, n=186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D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F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1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Taul1!$AM$3:$AM$5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0.498</c:v>
                      </c:pt>
                      <c:pt idx="1">
                        <c:v>0.307</c:v>
                      </c:pt>
                      <c:pt idx="2">
                        <c:v>0.19400000000000001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02-7CCD-2940-9FE0-E03B6A14A36D}"/>
                  </c:ext>
                </c:extLst>
              </c15:ser>
            </c15:filteredPieSeries>
            <c15:filteredPie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Taul1!$AN$2</c15:sqref>
                        </c15:formulaRef>
                      </c:ext>
                    </c:extLst>
                    <c:strCache>
                      <c:ptCount val="1"/>
                      <c:pt idx="0">
                        <c:v>Nainen 70 - 79  -vuotta, n=145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4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6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8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Taul1!$AN$3:$AN$5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0.498</c:v>
                      </c:pt>
                      <c:pt idx="1">
                        <c:v>0.32</c:v>
                      </c:pt>
                      <c:pt idx="2">
                        <c:v>0.182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09-7CCD-2940-9FE0-E03B6A14A36D}"/>
                  </c:ext>
                </c:extLst>
              </c15:ser>
            </c15:filteredPieSeries>
            <c15:filteredPie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Taul1!$AO$2</c15:sqref>
                        </c15:formulaRef>
                      </c:ext>
                    </c:extLst>
                    <c:strCache>
                      <c:ptCount val="1"/>
                      <c:pt idx="0">
                        <c:v>EPÄVAKAAN MAAILMANPOLIITTISEN TILANTEN VAIKUTUS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B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D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F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Taul1!$AO$3:$AO$5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10-7CCD-2940-9FE0-E03B6A14A36D}"/>
                  </c:ext>
                </c:extLst>
              </c15:ser>
            </c15:filteredPieSeries>
            <c15:filteredPie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Taul1!$AP$2</c15:sqref>
                        </c15:formulaRef>
                      </c:ext>
                    </c:extLst>
                    <c:strCache>
                      <c:ptCount val="1"/>
                      <c:pt idx="0">
                        <c:v>Harkinta-aika on pidentynyt, n=517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2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4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6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Taul1!$AP$3:$AP$5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0.64400000000000002</c:v>
                      </c:pt>
                      <c:pt idx="1">
                        <c:v>0.218</c:v>
                      </c:pt>
                      <c:pt idx="2">
                        <c:v>0.13800000000000001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17-7CCD-2940-9FE0-E03B6A14A36D}"/>
                  </c:ext>
                </c:extLst>
              </c15:ser>
            </c15:filteredPieSeries>
            <c15:filteredPie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Taul1!$AQ$2</c15:sqref>
                        </c15:formulaRef>
                      </c:ext>
                    </c:extLst>
                    <c:strCache>
                      <c:ptCount val="1"/>
                      <c:pt idx="0">
                        <c:v>Olen luopunut suunnitelmista, n=463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9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B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D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Taul1!$AQ$3:$AQ$5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0.59599999999999997</c:v>
                      </c:pt>
                      <c:pt idx="1">
                        <c:v>0.24099999999999999</c:v>
                      </c:pt>
                      <c:pt idx="2">
                        <c:v>0.16300000000000001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1E-7CCD-2940-9FE0-E03B6A14A36D}"/>
                  </c:ext>
                </c:extLst>
              </c15:ser>
            </c15:filteredPieSeries>
            <c15:filteredPie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Taul1!$AR$2</c15:sqref>
                        </c15:formulaRef>
                      </c:ext>
                    </c:extLst>
                    <c:strCache>
                      <c:ptCount val="1"/>
                      <c:pt idx="0">
                        <c:v>Ei lainkaan, n=833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0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2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4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Taul1!$AR$3:$AR$5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0.48099999999999998</c:v>
                      </c:pt>
                      <c:pt idx="1">
                        <c:v>0.311</c:v>
                      </c:pt>
                      <c:pt idx="2">
                        <c:v>0.20799999999999999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25-7CCD-2940-9FE0-E03B6A14A36D}"/>
                  </c:ext>
                </c:extLst>
              </c15:ser>
            </c15:filteredPieSeries>
            <c15:filteredPie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Taul1!$AS$2</c15:sqref>
                        </c15:formulaRef>
                      </c:ext>
                    </c:extLst>
                    <c:strCache>
                      <c:ptCount val="1"/>
                      <c:pt idx="0">
                        <c:v>En osaa sanoa, n=191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7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9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B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Taul1!$AS$3:$AS$5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0.443</c:v>
                      </c:pt>
                      <c:pt idx="1">
                        <c:v>0.432</c:v>
                      </c:pt>
                      <c:pt idx="2">
                        <c:v>0.126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2C-7CCD-2940-9FE0-E03B6A14A36D}"/>
                  </c:ext>
                </c:extLst>
              </c15:ser>
            </c15:filteredPieSeries>
            <c15:filteredPie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Taul1!$AT$2</c15:sqref>
                        </c15:formulaRef>
                      </c:ext>
                    </c:extLst>
                    <c:strCache>
                      <c:ptCount val="1"/>
                      <c:pt idx="0">
                        <c:v>KOETKO ELÄKETURVAN TÄYDENTÄMISEN..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E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0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2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Taul1!$AT$3:$AT$5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33-7CCD-2940-9FE0-E03B6A14A36D}"/>
                  </c:ext>
                </c:extLst>
              </c15:ser>
            </c15:filteredPieSeries>
            <c15:filteredPie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Taul1!$AU$2</c15:sqref>
                        </c15:formulaRef>
                      </c:ext>
                    </c:extLst>
                    <c:strCache>
                      <c:ptCount val="1"/>
                      <c:pt idx="0">
                        <c:v>Kyllä, n=1276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5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7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9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Taul1!$AU$3:$AU$5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0.66100000000000003</c:v>
                      </c:pt>
                      <c:pt idx="1">
                        <c:v>0.20899999999999999</c:v>
                      </c:pt>
                      <c:pt idx="2">
                        <c:v>0.13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3A-7CCD-2940-9FE0-E03B6A14A36D}"/>
                  </c:ext>
                </c:extLst>
              </c15:ser>
            </c15:filteredPieSeries>
            <c15:filteredPie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Taul1!$AV$2</c15:sqref>
                        </c15:formulaRef>
                      </c:ext>
                    </c:extLst>
                    <c:strCache>
                      <c:ptCount val="1"/>
                      <c:pt idx="0">
                        <c:v>Ei, n=337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C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E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0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Taul1!$AV$3:$AV$5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0.374</c:v>
                      </c:pt>
                      <c:pt idx="1">
                        <c:v>0.22500000000000001</c:v>
                      </c:pt>
                      <c:pt idx="2">
                        <c:v>0.40100000000000002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41-7CCD-2940-9FE0-E03B6A14A36D}"/>
                  </c:ext>
                </c:extLst>
              </c15:ser>
            </c15:filteredPieSeries>
            <c15:filteredPie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Taul1!$AW$2</c15:sqref>
                        </c15:formulaRef>
                      </c:ext>
                    </c:extLst>
                    <c:strCache>
                      <c:ptCount val="1"/>
                      <c:pt idx="0">
                        <c:v>En osaa sanoa, n=391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3-7CCD-2940-9FE0-E03B6A14A36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5-7CCD-2940-9FE0-E03B6A14A36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7-7CCD-2940-9FE0-E03B6A14A36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Taul1!$B$3:$B$5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Taul1!$AW$3:$AW$5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0.32100000000000001</c:v>
                      </c:pt>
                      <c:pt idx="1">
                        <c:v>0.56999999999999995</c:v>
                      </c:pt>
                      <c:pt idx="2">
                        <c:v>0.109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48-7CCD-2940-9FE0-E03B6A14A36D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Taul1!$B$9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Taul1!$C$8:$BR$8</c:f>
              <c:strCache>
                <c:ptCount val="23"/>
                <c:pt idx="0">
                  <c:v>Kaikki vastaajat, n=2003</c:v>
                </c:pt>
                <c:pt idx="1">
                  <c:v>SUKUPUOLI</c:v>
                </c:pt>
                <c:pt idx="2">
                  <c:v>Mies, n=1003</c:v>
                </c:pt>
                <c:pt idx="3">
                  <c:v>Nainen, n=1000</c:v>
                </c:pt>
                <c:pt idx="4">
                  <c:v>IKÄRYHMÄ</c:v>
                </c:pt>
                <c:pt idx="5">
                  <c:v>18-29 -vuotta, n=366</c:v>
                </c:pt>
                <c:pt idx="6">
                  <c:v>30-39 -vuotta, n=353</c:v>
                </c:pt>
                <c:pt idx="7">
                  <c:v>40-49 -vuotta, n=337</c:v>
                </c:pt>
                <c:pt idx="8">
                  <c:v>50-59 -vuotta, n=318</c:v>
                </c:pt>
                <c:pt idx="9">
                  <c:v>60-69 -vuotta, n=312</c:v>
                </c:pt>
                <c:pt idx="10">
                  <c:v>70-79 -vuotta, n=318</c:v>
                </c:pt>
                <c:pt idx="11">
                  <c:v>KAUPUNGIN KOKO </c:v>
                </c:pt>
                <c:pt idx="12">
                  <c:v>Pääkaupunkiseutu, n=372</c:v>
                </c:pt>
                <c:pt idx="13">
                  <c:v>Kaupunki, yli 150 000 asukasta, n=374</c:v>
                </c:pt>
                <c:pt idx="14">
                  <c:v>Kaupunki 30 000 - 150 000 asukasta, n=623</c:v>
                </c:pt>
                <c:pt idx="15">
                  <c:v>Kaupunki 10 000 - 30 000 asukasta, n=286</c:v>
                </c:pt>
                <c:pt idx="16">
                  <c:v>Haja-asustusalue alle 10 000 asukasta, n=285</c:v>
                </c:pt>
                <c:pt idx="17">
                  <c:v>TALOUDEN VUOSITULOT</c:v>
                </c:pt>
                <c:pt idx="18">
                  <c:v>0 - 20 000 euroa, n=253</c:v>
                </c:pt>
                <c:pt idx="19">
                  <c:v>20 001 - 40 000 euroa, n=414</c:v>
                </c:pt>
                <c:pt idx="20">
                  <c:v>40 001 - 60 000 euroa, n=363</c:v>
                </c:pt>
                <c:pt idx="21">
                  <c:v>60 001 - 80 000 euroa, n=287</c:v>
                </c:pt>
                <c:pt idx="22">
                  <c:v>Yli 80 000 euroa, n=271</c:v>
                </c:pt>
              </c:strCache>
              <c:extLst/>
            </c:strRef>
          </c:cat>
          <c:val>
            <c:numRef>
              <c:f>Taul1!$C$9:$BR$9</c:f>
              <c:numCache>
                <c:formatCode>General</c:formatCode>
                <c:ptCount val="23"/>
                <c:pt idx="0" formatCode="0%">
                  <c:v>0.28299999999999997</c:v>
                </c:pt>
                <c:pt idx="2" formatCode="0%">
                  <c:v>0.34399999999999997</c:v>
                </c:pt>
                <c:pt idx="3" formatCode="0%">
                  <c:v>0.222</c:v>
                </c:pt>
                <c:pt idx="5" formatCode="0%">
                  <c:v>0.247</c:v>
                </c:pt>
                <c:pt idx="6" formatCode="0%">
                  <c:v>0.16700000000000001</c:v>
                </c:pt>
                <c:pt idx="7" formatCode="0%">
                  <c:v>0.188</c:v>
                </c:pt>
                <c:pt idx="8" formatCode="0%">
                  <c:v>0.249</c:v>
                </c:pt>
                <c:pt idx="9" formatCode="0%">
                  <c:v>0.33900000000000002</c:v>
                </c:pt>
                <c:pt idx="10" formatCode="0%">
                  <c:v>0.53600000000000003</c:v>
                </c:pt>
                <c:pt idx="12" formatCode="0%">
                  <c:v>0.27200000000000002</c:v>
                </c:pt>
                <c:pt idx="13" formatCode="0%">
                  <c:v>0.30099999999999999</c:v>
                </c:pt>
                <c:pt idx="14" formatCode="0%">
                  <c:v>0.27600000000000002</c:v>
                </c:pt>
                <c:pt idx="15" formatCode="0%">
                  <c:v>0.29199999999999998</c:v>
                </c:pt>
                <c:pt idx="16" formatCode="0%">
                  <c:v>0.26300000000000001</c:v>
                </c:pt>
                <c:pt idx="18" formatCode="0%">
                  <c:v>0.21299999999999999</c:v>
                </c:pt>
                <c:pt idx="19" formatCode="0%">
                  <c:v>0.26800000000000002</c:v>
                </c:pt>
                <c:pt idx="20" formatCode="0%">
                  <c:v>0.26600000000000001</c:v>
                </c:pt>
                <c:pt idx="21" formatCode="0%">
                  <c:v>0.35</c:v>
                </c:pt>
                <c:pt idx="22" formatCode="0%">
                  <c:v>0.29499999999999998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91F-B747-A4BE-617DE1FADBB7}"/>
            </c:ext>
          </c:extLst>
        </c:ser>
        <c:ser>
          <c:idx val="1"/>
          <c:order val="1"/>
          <c:tx>
            <c:strRef>
              <c:f>Taul1!$B$10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Taul1!$C$8:$BR$8</c:f>
              <c:strCache>
                <c:ptCount val="23"/>
                <c:pt idx="0">
                  <c:v>Kaikki vastaajat, n=2003</c:v>
                </c:pt>
                <c:pt idx="1">
                  <c:v>SUKUPUOLI</c:v>
                </c:pt>
                <c:pt idx="2">
                  <c:v>Mies, n=1003</c:v>
                </c:pt>
                <c:pt idx="3">
                  <c:v>Nainen, n=1000</c:v>
                </c:pt>
                <c:pt idx="4">
                  <c:v>IKÄRYHMÄ</c:v>
                </c:pt>
                <c:pt idx="5">
                  <c:v>18-29 -vuotta, n=366</c:v>
                </c:pt>
                <c:pt idx="6">
                  <c:v>30-39 -vuotta, n=353</c:v>
                </c:pt>
                <c:pt idx="7">
                  <c:v>40-49 -vuotta, n=337</c:v>
                </c:pt>
                <c:pt idx="8">
                  <c:v>50-59 -vuotta, n=318</c:v>
                </c:pt>
                <c:pt idx="9">
                  <c:v>60-69 -vuotta, n=312</c:v>
                </c:pt>
                <c:pt idx="10">
                  <c:v>70-79 -vuotta, n=318</c:v>
                </c:pt>
                <c:pt idx="11">
                  <c:v>KAUPUNGIN KOKO </c:v>
                </c:pt>
                <c:pt idx="12">
                  <c:v>Pääkaupunkiseutu, n=372</c:v>
                </c:pt>
                <c:pt idx="13">
                  <c:v>Kaupunki, yli 150 000 asukasta, n=374</c:v>
                </c:pt>
                <c:pt idx="14">
                  <c:v>Kaupunki 30 000 - 150 000 asukasta, n=623</c:v>
                </c:pt>
                <c:pt idx="15">
                  <c:v>Kaupunki 10 000 - 30 000 asukasta, n=286</c:v>
                </c:pt>
                <c:pt idx="16">
                  <c:v>Haja-asustusalue alle 10 000 asukasta, n=285</c:v>
                </c:pt>
                <c:pt idx="17">
                  <c:v>TALOUDEN VUOSITULOT</c:v>
                </c:pt>
                <c:pt idx="18">
                  <c:v>0 - 20 000 euroa, n=253</c:v>
                </c:pt>
                <c:pt idx="19">
                  <c:v>20 001 - 40 000 euroa, n=414</c:v>
                </c:pt>
                <c:pt idx="20">
                  <c:v>40 001 - 60 000 euroa, n=363</c:v>
                </c:pt>
                <c:pt idx="21">
                  <c:v>60 001 - 80 000 euroa, n=287</c:v>
                </c:pt>
                <c:pt idx="22">
                  <c:v>Yli 80 000 euroa, n=271</c:v>
                </c:pt>
              </c:strCache>
              <c:extLst/>
            </c:strRef>
          </c:cat>
          <c:val>
            <c:numRef>
              <c:f>Taul1!$C$10:$BR$10</c:f>
              <c:numCache>
                <c:formatCode>General</c:formatCode>
                <c:ptCount val="23"/>
                <c:pt idx="0" formatCode="0%">
                  <c:v>0.22700000000000001</c:v>
                </c:pt>
                <c:pt idx="2" formatCode="0%">
                  <c:v>0.21199999999999999</c:v>
                </c:pt>
                <c:pt idx="3" formatCode="0%">
                  <c:v>0.24099999999999999</c:v>
                </c:pt>
                <c:pt idx="5" formatCode="0%">
                  <c:v>0.247</c:v>
                </c:pt>
                <c:pt idx="6" formatCode="0%">
                  <c:v>0.223</c:v>
                </c:pt>
                <c:pt idx="7" formatCode="0%">
                  <c:v>0.214</c:v>
                </c:pt>
                <c:pt idx="8" formatCode="0%">
                  <c:v>0.19400000000000001</c:v>
                </c:pt>
                <c:pt idx="9" formatCode="0%">
                  <c:v>0.26200000000000001</c:v>
                </c:pt>
                <c:pt idx="10" formatCode="0%">
                  <c:v>0.219</c:v>
                </c:pt>
                <c:pt idx="12" formatCode="0%">
                  <c:v>0.25</c:v>
                </c:pt>
                <c:pt idx="13" formatCode="0%">
                  <c:v>0.23</c:v>
                </c:pt>
                <c:pt idx="14" formatCode="0%">
                  <c:v>0.19500000000000001</c:v>
                </c:pt>
                <c:pt idx="15" formatCode="0%">
                  <c:v>0.23799999999999999</c:v>
                </c:pt>
                <c:pt idx="16" formatCode="0%">
                  <c:v>0.23899999999999999</c:v>
                </c:pt>
                <c:pt idx="18" formatCode="0%">
                  <c:v>0.25900000000000001</c:v>
                </c:pt>
                <c:pt idx="19" formatCode="0%">
                  <c:v>0.248</c:v>
                </c:pt>
                <c:pt idx="20" formatCode="0%">
                  <c:v>0.245</c:v>
                </c:pt>
                <c:pt idx="21" formatCode="0%">
                  <c:v>0.152</c:v>
                </c:pt>
                <c:pt idx="22" formatCode="0%">
                  <c:v>0.16600000000000001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291F-B747-A4BE-617DE1FADBB7}"/>
            </c:ext>
          </c:extLst>
        </c:ser>
        <c:ser>
          <c:idx val="2"/>
          <c:order val="2"/>
          <c:tx>
            <c:strRef>
              <c:f>Taul1!$B$11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Taul1!$C$8:$BR$8</c:f>
              <c:strCache>
                <c:ptCount val="23"/>
                <c:pt idx="0">
                  <c:v>Kaikki vastaajat, n=2003</c:v>
                </c:pt>
                <c:pt idx="1">
                  <c:v>SUKUPUOLI</c:v>
                </c:pt>
                <c:pt idx="2">
                  <c:v>Mies, n=1003</c:v>
                </c:pt>
                <c:pt idx="3">
                  <c:v>Nainen, n=1000</c:v>
                </c:pt>
                <c:pt idx="4">
                  <c:v>IKÄRYHMÄ</c:v>
                </c:pt>
                <c:pt idx="5">
                  <c:v>18-29 -vuotta, n=366</c:v>
                </c:pt>
                <c:pt idx="6">
                  <c:v>30-39 -vuotta, n=353</c:v>
                </c:pt>
                <c:pt idx="7">
                  <c:v>40-49 -vuotta, n=337</c:v>
                </c:pt>
                <c:pt idx="8">
                  <c:v>50-59 -vuotta, n=318</c:v>
                </c:pt>
                <c:pt idx="9">
                  <c:v>60-69 -vuotta, n=312</c:v>
                </c:pt>
                <c:pt idx="10">
                  <c:v>70-79 -vuotta, n=318</c:v>
                </c:pt>
                <c:pt idx="11">
                  <c:v>KAUPUNGIN KOKO </c:v>
                </c:pt>
                <c:pt idx="12">
                  <c:v>Pääkaupunkiseutu, n=372</c:v>
                </c:pt>
                <c:pt idx="13">
                  <c:v>Kaupunki, yli 150 000 asukasta, n=374</c:v>
                </c:pt>
                <c:pt idx="14">
                  <c:v>Kaupunki 30 000 - 150 000 asukasta, n=623</c:v>
                </c:pt>
                <c:pt idx="15">
                  <c:v>Kaupunki 10 000 - 30 000 asukasta, n=286</c:v>
                </c:pt>
                <c:pt idx="16">
                  <c:v>Haja-asustusalue alle 10 000 asukasta, n=285</c:v>
                </c:pt>
                <c:pt idx="17">
                  <c:v>TALOUDEN VUOSITULOT</c:v>
                </c:pt>
                <c:pt idx="18">
                  <c:v>0 - 20 000 euroa, n=253</c:v>
                </c:pt>
                <c:pt idx="19">
                  <c:v>20 001 - 40 000 euroa, n=414</c:v>
                </c:pt>
                <c:pt idx="20">
                  <c:v>40 001 - 60 000 euroa, n=363</c:v>
                </c:pt>
                <c:pt idx="21">
                  <c:v>60 001 - 80 000 euroa, n=287</c:v>
                </c:pt>
                <c:pt idx="22">
                  <c:v>Yli 80 000 euroa, n=271</c:v>
                </c:pt>
              </c:strCache>
              <c:extLst/>
            </c:strRef>
          </c:cat>
          <c:val>
            <c:numRef>
              <c:f>Taul1!$C$11:$BR$11</c:f>
              <c:numCache>
                <c:formatCode>General</c:formatCode>
                <c:ptCount val="23"/>
                <c:pt idx="0" formatCode="0%">
                  <c:v>0.49</c:v>
                </c:pt>
                <c:pt idx="2" formatCode="0%">
                  <c:v>0.443</c:v>
                </c:pt>
                <c:pt idx="3" formatCode="0%">
                  <c:v>0.53700000000000003</c:v>
                </c:pt>
                <c:pt idx="5" formatCode="0%">
                  <c:v>0.50600000000000001</c:v>
                </c:pt>
                <c:pt idx="6" formatCode="0%">
                  <c:v>0.61099999999999999</c:v>
                </c:pt>
                <c:pt idx="7" formatCode="0%">
                  <c:v>0.59699999999999998</c:v>
                </c:pt>
                <c:pt idx="8" formatCode="0%">
                  <c:v>0.55700000000000005</c:v>
                </c:pt>
                <c:pt idx="9" formatCode="0%">
                  <c:v>0.39900000000000002</c:v>
                </c:pt>
                <c:pt idx="10" formatCode="0%">
                  <c:v>0.245</c:v>
                </c:pt>
                <c:pt idx="12" formatCode="0%">
                  <c:v>0.47799999999999998</c:v>
                </c:pt>
                <c:pt idx="13" formatCode="0%">
                  <c:v>0.46800000000000003</c:v>
                </c:pt>
                <c:pt idx="14" formatCode="0%">
                  <c:v>0.53</c:v>
                </c:pt>
                <c:pt idx="15" formatCode="0%">
                  <c:v>0.47</c:v>
                </c:pt>
                <c:pt idx="16" formatCode="0%">
                  <c:v>0.497</c:v>
                </c:pt>
                <c:pt idx="18" formatCode="0%">
                  <c:v>0.52800000000000002</c:v>
                </c:pt>
                <c:pt idx="19" formatCode="0%">
                  <c:v>0.48399999999999999</c:v>
                </c:pt>
                <c:pt idx="20" formatCode="0%">
                  <c:v>0.48899999999999999</c:v>
                </c:pt>
                <c:pt idx="21" formatCode="0%">
                  <c:v>0.498</c:v>
                </c:pt>
                <c:pt idx="22" formatCode="0%">
                  <c:v>0.54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91F-B747-A4BE-617DE1FADB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Taul1!$C$8</c:f>
              <c:strCache>
                <c:ptCount val="1"/>
                <c:pt idx="0">
                  <c:v>Kaikki vastaajat, n=2003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8C-024B-B7F9-61A30C786FF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8C-024B-B7F9-61A30C786FFF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8C-024B-B7F9-61A30C786F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Taul1!$B$9:$B$11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Taul1!$C$9:$C$11</c:f>
              <c:numCache>
                <c:formatCode>0%</c:formatCode>
                <c:ptCount val="3"/>
                <c:pt idx="0">
                  <c:v>0.28299999999999997</c:v>
                </c:pt>
                <c:pt idx="1">
                  <c:v>0.22700000000000001</c:v>
                </c:pt>
                <c:pt idx="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8C-024B-B7F9-61A30C786FFF}"/>
            </c:ext>
          </c:extLst>
        </c:ser>
        <c:ser>
          <c:idx val="2"/>
          <c:order val="2"/>
          <c:tx>
            <c:strRef>
              <c:f>Taul1!$E$8</c:f>
              <c:strCache>
                <c:ptCount val="1"/>
                <c:pt idx="0">
                  <c:v>Mies, n=1003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28C-024B-B7F9-61A30C786F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28C-024B-B7F9-61A30C786F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024B-B7F9-61A30C786F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Taul1!$B$9:$B$11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Taul1!$E$9:$E$11</c:f>
              <c:numCache>
                <c:formatCode>0%</c:formatCode>
                <c:ptCount val="3"/>
                <c:pt idx="0">
                  <c:v>0.34399999999999997</c:v>
                </c:pt>
                <c:pt idx="1">
                  <c:v>0.21199999999999999</c:v>
                </c:pt>
                <c:pt idx="2">
                  <c:v>0.443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28C-024B-B7F9-61A30C786FFF}"/>
            </c:ext>
          </c:extLst>
        </c:ser>
        <c:ser>
          <c:idx val="3"/>
          <c:order val="3"/>
          <c:tx>
            <c:strRef>
              <c:f>Taul1!$F$8</c:f>
              <c:strCache>
                <c:ptCount val="1"/>
                <c:pt idx="0">
                  <c:v>Nainen, n=1000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28C-024B-B7F9-61A30C786F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28C-024B-B7F9-61A30C786F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28C-024B-B7F9-61A30C786F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Taul1!$B$9:$B$11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Taul1!$F$9:$F$11</c:f>
              <c:numCache>
                <c:formatCode>0%</c:formatCode>
                <c:ptCount val="3"/>
                <c:pt idx="0">
                  <c:v>0.222</c:v>
                </c:pt>
                <c:pt idx="1">
                  <c:v>0.24099999999999999</c:v>
                </c:pt>
                <c:pt idx="2">
                  <c:v>0.53700000000000003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8C-024B-B7F9-61A30C786FF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Taul1!$D$8</c15:sqref>
                        </c15:formulaRef>
                      </c:ext>
                    </c:extLst>
                    <c:strCache>
                      <c:ptCount val="1"/>
                      <c:pt idx="0">
                        <c:v>SUKUPUOLI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Taul1!$D$9:$D$11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B-028C-024B-B7F9-61A30C786FFF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Taul1!$G$8</c15:sqref>
                        </c15:formulaRef>
                      </c:ext>
                    </c:extLst>
                    <c:strCache>
                      <c:ptCount val="1"/>
                      <c:pt idx="0">
                        <c:v>IKÄRYHMÄ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Taul1!$G$9:$G$11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028C-024B-B7F9-61A30C786FFF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Taul1!$H$8</c15:sqref>
                        </c15:formulaRef>
                      </c:ext>
                    </c:extLst>
                    <c:strCache>
                      <c:ptCount val="1"/>
                      <c:pt idx="0">
                        <c:v>18-29 -vuotta, n=366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Taul1!$H$9:$H$11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0.247</c:v>
                      </c:pt>
                      <c:pt idx="1">
                        <c:v>0.247</c:v>
                      </c:pt>
                      <c:pt idx="2">
                        <c:v>0.50600000000000001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028C-024B-B7F9-61A30C786FFF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Taul1!$I$8</c15:sqref>
                        </c15:formulaRef>
                      </c:ext>
                    </c:extLst>
                    <c:strCache>
                      <c:ptCount val="1"/>
                      <c:pt idx="0">
                        <c:v>30-39 -vuotta, n=353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Taul1!$I$9:$I$11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0.16700000000000001</c:v>
                      </c:pt>
                      <c:pt idx="1">
                        <c:v>0.223</c:v>
                      </c:pt>
                      <c:pt idx="2">
                        <c:v>0.61099999999999999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028C-024B-B7F9-61A30C786FFF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Taul1!$J$8</c15:sqref>
                        </c15:formulaRef>
                      </c:ext>
                    </c:extLst>
                    <c:strCache>
                      <c:ptCount val="1"/>
                      <c:pt idx="0">
                        <c:v>40-49 -vuotta, n=337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6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Taul1!$J$9:$J$11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0.188</c:v>
                      </c:pt>
                      <c:pt idx="1">
                        <c:v>0.214</c:v>
                      </c:pt>
                      <c:pt idx="2">
                        <c:v>0.59699999999999998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028C-024B-B7F9-61A30C786FFF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Taul1!$K$8</c15:sqref>
                        </c15:formulaRef>
                      </c:ext>
                    </c:extLst>
                    <c:strCache>
                      <c:ptCount val="1"/>
                      <c:pt idx="0">
                        <c:v>50-59 -vuotta, n=318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9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B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D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Taul1!$K$9:$K$11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0.249</c:v>
                      </c:pt>
                      <c:pt idx="1">
                        <c:v>0.19400000000000001</c:v>
                      </c:pt>
                      <c:pt idx="2">
                        <c:v>0.55700000000000005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028C-024B-B7F9-61A30C786FFF}"/>
                  </c:ext>
                </c:extLst>
              </c15:ser>
            </c15:filteredPieSeries>
            <c15:filteredPi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Taul1!$L$8</c15:sqref>
                        </c15:formulaRef>
                      </c:ext>
                    </c:extLst>
                    <c:strCache>
                      <c:ptCount val="1"/>
                      <c:pt idx="0">
                        <c:v>60-69 -vuotta, n=312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0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2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4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Taul1!$L$9:$L$11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0.33900000000000002</c:v>
                      </c:pt>
                      <c:pt idx="1">
                        <c:v>0.26200000000000001</c:v>
                      </c:pt>
                      <c:pt idx="2">
                        <c:v>0.39900000000000002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5-028C-024B-B7F9-61A30C786FFF}"/>
                  </c:ext>
                </c:extLst>
              </c15:ser>
            </c15:filteredPieSeries>
            <c15:filteredPi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Taul1!$M$8</c15:sqref>
                        </c15:formulaRef>
                      </c:ext>
                    </c:extLst>
                    <c:strCache>
                      <c:ptCount val="1"/>
                      <c:pt idx="0">
                        <c:v>70-79 -vuotta, n=318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7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9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B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Taul1!$M$9:$M$11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0.53600000000000003</c:v>
                      </c:pt>
                      <c:pt idx="1">
                        <c:v>0.219</c:v>
                      </c:pt>
                      <c:pt idx="2">
                        <c:v>0.245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C-028C-024B-B7F9-61A30C786FFF}"/>
                  </c:ext>
                </c:extLst>
              </c15:ser>
            </c15:filteredPieSeries>
            <c15:filteredPi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Taul1!$N$8</c15:sqref>
                        </c15:formulaRef>
                      </c:ext>
                    </c:extLst>
                    <c:strCache>
                      <c:ptCount val="1"/>
                      <c:pt idx="0">
                        <c:v>KAUPUNGIN KOKO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E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0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2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Taul1!$N$9:$N$11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3-028C-024B-B7F9-61A30C786FFF}"/>
                  </c:ext>
                </c:extLst>
              </c15:ser>
            </c15:filteredPieSeries>
            <c15:filteredPi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Taul1!$O$8</c15:sqref>
                        </c15:formulaRef>
                      </c:ext>
                    </c:extLst>
                    <c:strCache>
                      <c:ptCount val="1"/>
                      <c:pt idx="0">
                        <c:v>Pääkaupunkiseutu, n=372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5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7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9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Taul1!$O$9:$O$11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0.27200000000000002</c:v>
                      </c:pt>
                      <c:pt idx="1">
                        <c:v>0.25</c:v>
                      </c:pt>
                      <c:pt idx="2">
                        <c:v>0.47799999999999998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A-028C-024B-B7F9-61A30C786FFF}"/>
                  </c:ext>
                </c:extLst>
              </c15:ser>
            </c15:filteredPieSeries>
            <c15:filteredPi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Taul1!$P$8</c15:sqref>
                        </c15:formulaRef>
                      </c:ext>
                    </c:extLst>
                    <c:strCache>
                      <c:ptCount val="1"/>
                      <c:pt idx="0">
                        <c:v>Kaupunki, yli 150 000 asukasta, n=374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C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E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0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Taul1!$P$9:$P$11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0.30099999999999999</c:v>
                      </c:pt>
                      <c:pt idx="1">
                        <c:v>0.23</c:v>
                      </c:pt>
                      <c:pt idx="2">
                        <c:v>0.46800000000000003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1-028C-024B-B7F9-61A30C786FFF}"/>
                  </c:ext>
                </c:extLst>
              </c15:ser>
            </c15:filteredPieSeries>
            <c15:filteredPi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Taul1!$Q$8</c15:sqref>
                        </c15:formulaRef>
                      </c:ext>
                    </c:extLst>
                    <c:strCache>
                      <c:ptCount val="1"/>
                      <c:pt idx="0">
                        <c:v>Kaupunki 30 000 - 150 000 asukasta, n=623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3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5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7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Taul1!$Q$9:$Q$11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0.27600000000000002</c:v>
                      </c:pt>
                      <c:pt idx="1">
                        <c:v>0.19500000000000001</c:v>
                      </c:pt>
                      <c:pt idx="2">
                        <c:v>0.53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8-028C-024B-B7F9-61A30C786FFF}"/>
                  </c:ext>
                </c:extLst>
              </c15:ser>
            </c15:filteredPieSeries>
            <c15:filteredPi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Taul1!$R$8</c15:sqref>
                        </c15:formulaRef>
                      </c:ext>
                    </c:extLst>
                    <c:strCache>
                      <c:ptCount val="1"/>
                      <c:pt idx="0">
                        <c:v>Kaupunki 10 000 - 30 000 asukasta, n=286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A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C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E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Taul1!$R$9:$R$11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0.29199999999999998</c:v>
                      </c:pt>
                      <c:pt idx="1">
                        <c:v>0.23799999999999999</c:v>
                      </c:pt>
                      <c:pt idx="2">
                        <c:v>0.47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F-028C-024B-B7F9-61A30C786FFF}"/>
                  </c:ext>
                </c:extLst>
              </c15:ser>
            </c15:filteredPieSeries>
            <c15:filteredPi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Taul1!$S$8</c15:sqref>
                        </c15:formulaRef>
                      </c:ext>
                    </c:extLst>
                    <c:strCache>
                      <c:ptCount val="1"/>
                      <c:pt idx="0">
                        <c:v>Haja-asustusalue alle 10 000 asukasta, n=285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1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3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5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Taul1!$S$9:$S$11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0.26300000000000001</c:v>
                      </c:pt>
                      <c:pt idx="1">
                        <c:v>0.23899999999999999</c:v>
                      </c:pt>
                      <c:pt idx="2">
                        <c:v>0.497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6-028C-024B-B7F9-61A30C786FFF}"/>
                  </c:ext>
                </c:extLst>
              </c15:ser>
            </c15:filteredPieSeries>
            <c15:filteredPi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Taul1!$T$8</c15:sqref>
                        </c15:formulaRef>
                      </c:ext>
                    </c:extLst>
                    <c:strCache>
                      <c:ptCount val="1"/>
                      <c:pt idx="0">
                        <c:v>TALOUDEN VUOSITULOT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8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A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C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Taul1!$T$9:$T$11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D-028C-024B-B7F9-61A30C786FFF}"/>
                  </c:ext>
                </c:extLst>
              </c15:ser>
            </c15:filteredPieSeries>
            <c15:filteredPi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Taul1!$U$8</c15:sqref>
                        </c15:formulaRef>
                      </c:ext>
                    </c:extLst>
                    <c:strCache>
                      <c:ptCount val="1"/>
                      <c:pt idx="0">
                        <c:v>0 - 20 000 euroa, n=253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F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1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3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Taul1!$U$9:$U$11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0.21299999999999999</c:v>
                      </c:pt>
                      <c:pt idx="1">
                        <c:v>0.25900000000000001</c:v>
                      </c:pt>
                      <c:pt idx="2">
                        <c:v>0.52800000000000002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84-028C-024B-B7F9-61A30C786FFF}"/>
                  </c:ext>
                </c:extLst>
              </c15:ser>
            </c15:filteredPieSeries>
            <c15:filteredPi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Taul1!$V$8</c15:sqref>
                        </c15:formulaRef>
                      </c:ext>
                    </c:extLst>
                    <c:strCache>
                      <c:ptCount val="1"/>
                      <c:pt idx="0">
                        <c:v>20 001 - 40 000 euroa, n=414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6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8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A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Taul1!$V$9:$V$11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0.26800000000000002</c:v>
                      </c:pt>
                      <c:pt idx="1">
                        <c:v>0.248</c:v>
                      </c:pt>
                      <c:pt idx="2">
                        <c:v>0.48399999999999999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8B-028C-024B-B7F9-61A30C786FFF}"/>
                  </c:ext>
                </c:extLst>
              </c15:ser>
            </c15:filteredPieSeries>
            <c15:filteredPi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Taul1!$W$8</c15:sqref>
                        </c15:formulaRef>
                      </c:ext>
                    </c:extLst>
                    <c:strCache>
                      <c:ptCount val="1"/>
                      <c:pt idx="0">
                        <c:v>40 001 - 60 000 euroa, n=363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D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F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1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Taul1!$W$9:$W$11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0.26600000000000001</c:v>
                      </c:pt>
                      <c:pt idx="1">
                        <c:v>0.245</c:v>
                      </c:pt>
                      <c:pt idx="2">
                        <c:v>0.48899999999999999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2-028C-024B-B7F9-61A30C786FFF}"/>
                  </c:ext>
                </c:extLst>
              </c15:ser>
            </c15:filteredPieSeries>
            <c15:filteredPi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Taul1!$X$8</c15:sqref>
                        </c15:formulaRef>
                      </c:ext>
                    </c:extLst>
                    <c:strCache>
                      <c:ptCount val="1"/>
                      <c:pt idx="0">
                        <c:v>60 001 - 80 000 euroa, n=287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4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6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8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Taul1!$X$9:$X$11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0.35</c:v>
                      </c:pt>
                      <c:pt idx="1">
                        <c:v>0.152</c:v>
                      </c:pt>
                      <c:pt idx="2">
                        <c:v>0.498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9-028C-024B-B7F9-61A30C786FFF}"/>
                  </c:ext>
                </c:extLst>
              </c15:ser>
            </c15:filteredPieSeries>
            <c15:filteredPie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Taul1!$Y$8</c15:sqref>
                        </c15:formulaRef>
                      </c:ext>
                    </c:extLst>
                    <c:strCache>
                      <c:ptCount val="1"/>
                      <c:pt idx="0">
                        <c:v>Yli 80 000 euroa, n=271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B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D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F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Taul1!$Y$9:$Y$11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0.29499999999999998</c:v>
                      </c:pt>
                      <c:pt idx="1">
                        <c:v>0.16600000000000001</c:v>
                      </c:pt>
                      <c:pt idx="2">
                        <c:v>0.54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0-028C-024B-B7F9-61A30C786FFF}"/>
                  </c:ext>
                </c:extLst>
              </c15:ser>
            </c15:filteredPieSeries>
            <c15:filteredPi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Taul1!$Z$8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n=375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2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4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6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Taul1!$Z$9:$Z$11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0.29099999999999998</c:v>
                      </c:pt>
                      <c:pt idx="1">
                        <c:v>0.26900000000000002</c:v>
                      </c:pt>
                      <c:pt idx="2">
                        <c:v>0.44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7-028C-024B-B7F9-61A30C786FFF}"/>
                  </c:ext>
                </c:extLst>
              </c15:ser>
            </c15:filteredPieSeries>
            <c15:filteredPi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Taul1!$AA$8</c15:sqref>
                        </c15:formulaRef>
                      </c:ext>
                    </c:extLst>
                    <c:strCache>
                      <c:ptCount val="1"/>
                      <c:pt idx="0">
                        <c:v>MIES JA IKÄRYHMÄ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9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B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D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Taul1!$AA$9:$AA$11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E-028C-024B-B7F9-61A30C786FFF}"/>
                  </c:ext>
                </c:extLst>
              </c15:ser>
            </c15:filteredPieSeries>
            <c15:filteredPie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Taul1!$AB$8</c15:sqref>
                        </c15:formulaRef>
                      </c:ext>
                    </c:extLst>
                    <c:strCache>
                      <c:ptCount val="1"/>
                      <c:pt idx="0">
                        <c:v>Mies 18 - 29 -vuotta, n=189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0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2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4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Taul1!$AB$9:$AB$11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0.34</c:v>
                      </c:pt>
                      <c:pt idx="1">
                        <c:v>0.24399999999999999</c:v>
                      </c:pt>
                      <c:pt idx="2">
                        <c:v>0.41599999999999998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B5-028C-024B-B7F9-61A30C786FFF}"/>
                  </c:ext>
                </c:extLst>
              </c15:ser>
            </c15:filteredPieSeries>
            <c15:filteredPie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Taul1!$AC$8</c15:sqref>
                        </c15:formulaRef>
                      </c:ext>
                    </c:extLst>
                    <c:strCache>
                      <c:ptCount val="1"/>
                      <c:pt idx="0">
                        <c:v>Mies 30 - 39 -vuotta, n=182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7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9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B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Taul1!$AC$9:$AC$11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0.21</c:v>
                      </c:pt>
                      <c:pt idx="1">
                        <c:v>0.19500000000000001</c:v>
                      </c:pt>
                      <c:pt idx="2">
                        <c:v>0.59499999999999997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BC-028C-024B-B7F9-61A30C786FFF}"/>
                  </c:ext>
                </c:extLst>
              </c15:ser>
            </c15:filteredPieSeries>
            <c15:filteredPie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Taul1!$AD$8</c15:sqref>
                        </c15:formulaRef>
                      </c:ext>
                    </c:extLst>
                    <c:strCache>
                      <c:ptCount val="1"/>
                      <c:pt idx="0">
                        <c:v>Mies 40 - 49 -vuotta, n=173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E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0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2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Taul1!$AD$9:$AD$11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0.23400000000000001</c:v>
                      </c:pt>
                      <c:pt idx="1">
                        <c:v>0.23200000000000001</c:v>
                      </c:pt>
                      <c:pt idx="2">
                        <c:v>0.53400000000000003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C3-028C-024B-B7F9-61A30C786FFF}"/>
                  </c:ext>
                </c:extLst>
              </c15:ser>
            </c15:filteredPieSeries>
            <c15:filteredPie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Taul1!$AE$8</c15:sqref>
                        </c15:formulaRef>
                      </c:ext>
                    </c:extLst>
                    <c:strCache>
                      <c:ptCount val="1"/>
                      <c:pt idx="0">
                        <c:v>Mies 50 - 59 -vuotta, n=160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5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7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9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Taul1!$AE$9:$AE$11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0.33</c:v>
                      </c:pt>
                      <c:pt idx="1">
                        <c:v>0.17899999999999999</c:v>
                      </c:pt>
                      <c:pt idx="2">
                        <c:v>0.49099999999999999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CA-028C-024B-B7F9-61A30C786FFF}"/>
                  </c:ext>
                </c:extLst>
              </c15:ser>
            </c15:filteredPieSeries>
            <c15:filteredPie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Taul1!$AF$8</c15:sqref>
                        </c15:formulaRef>
                      </c:ext>
                    </c:extLst>
                    <c:strCache>
                      <c:ptCount val="1"/>
                      <c:pt idx="0">
                        <c:v>Mies 60 - 69 -vuotta, n=126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C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E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0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Taul1!$AF$9:$AF$11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0.35499999999999998</c:v>
                      </c:pt>
                      <c:pt idx="1">
                        <c:v>0.24199999999999999</c:v>
                      </c:pt>
                      <c:pt idx="2">
                        <c:v>0.40300000000000002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D1-028C-024B-B7F9-61A30C786FFF}"/>
                  </c:ext>
                </c:extLst>
              </c15:ser>
            </c15:filteredPieSeries>
            <c15:filteredPie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Taul1!$AG$8</c15:sqref>
                        </c15:formulaRef>
                      </c:ext>
                    </c:extLst>
                    <c:strCache>
                      <c:ptCount val="1"/>
                      <c:pt idx="0">
                        <c:v>Mies 70 - 79 -vuotta, n=172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3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5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7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Taul1!$AG$9:$AG$11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0.60599999999999998</c:v>
                      </c:pt>
                      <c:pt idx="1">
                        <c:v>0.186</c:v>
                      </c:pt>
                      <c:pt idx="2">
                        <c:v>0.20799999999999999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D8-028C-024B-B7F9-61A30C786FFF}"/>
                  </c:ext>
                </c:extLst>
              </c15:ser>
            </c15:filteredPieSeries>
            <c15:filteredPie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Taul1!$AH$8</c15:sqref>
                        </c15:formulaRef>
                      </c:ext>
                    </c:extLst>
                    <c:strCache>
                      <c:ptCount val="1"/>
                      <c:pt idx="0">
                        <c:v>NAINEN JA IKÄRYHMÄ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A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C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E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Taul1!$AH$9:$AH$11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DF-028C-024B-B7F9-61A30C786FFF}"/>
                  </c:ext>
                </c:extLst>
              </c15:ser>
            </c15:filteredPieSeries>
            <c15:filteredPie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Taul1!$AI$8</c15:sqref>
                        </c15:formulaRef>
                      </c:ext>
                    </c:extLst>
                    <c:strCache>
                      <c:ptCount val="1"/>
                      <c:pt idx="0">
                        <c:v>Nainen 18 - 29 -vuotta, n=177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1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3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5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Taul1!$AI$9:$AI$11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0.14699999999999999</c:v>
                      </c:pt>
                      <c:pt idx="1">
                        <c:v>0.251</c:v>
                      </c:pt>
                      <c:pt idx="2">
                        <c:v>0.60199999999999998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E6-028C-024B-B7F9-61A30C786FFF}"/>
                  </c:ext>
                </c:extLst>
              </c15:ser>
            </c15:filteredPieSeries>
            <c15:filteredPie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Taul1!$AJ$8</c15:sqref>
                        </c15:formulaRef>
                      </c:ext>
                    </c:extLst>
                    <c:strCache>
                      <c:ptCount val="1"/>
                      <c:pt idx="0">
                        <c:v>Nainen 30 - 39 -vuotta, n=170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8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A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C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Taul1!$AJ$9:$AJ$11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0.12</c:v>
                      </c:pt>
                      <c:pt idx="1">
                        <c:v>0.252</c:v>
                      </c:pt>
                      <c:pt idx="2">
                        <c:v>0.628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ED-028C-024B-B7F9-61A30C786FFF}"/>
                  </c:ext>
                </c:extLst>
              </c15:ser>
            </c15:filteredPieSeries>
            <c15:filteredPie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Taul1!$AK$8</c15:sqref>
                        </c15:formulaRef>
                      </c:ext>
                    </c:extLst>
                    <c:strCache>
                      <c:ptCount val="1"/>
                      <c:pt idx="0">
                        <c:v>Nainen 40 - 49 -vuotta, n=164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F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1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3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Taul1!$AK$9:$AK$11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0.14000000000000001</c:v>
                      </c:pt>
                      <c:pt idx="1">
                        <c:v>0.19600000000000001</c:v>
                      </c:pt>
                      <c:pt idx="2">
                        <c:v>0.66400000000000003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F4-028C-024B-B7F9-61A30C786FFF}"/>
                  </c:ext>
                </c:extLst>
              </c15:ser>
            </c15:filteredPieSeries>
            <c15:filteredPie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Taul1!$AL$8</c15:sqref>
                        </c15:formulaRef>
                      </c:ext>
                    </c:extLst>
                    <c:strCache>
                      <c:ptCount val="1"/>
                      <c:pt idx="0">
                        <c:v>Nainen 50 - 59 -vuotta, n=158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6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8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A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Taul1!$AL$9:$AL$11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0.16700000000000001</c:v>
                      </c:pt>
                      <c:pt idx="1">
                        <c:v>0.20899999999999999</c:v>
                      </c:pt>
                      <c:pt idx="2">
                        <c:v>0.624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FB-028C-024B-B7F9-61A30C786FFF}"/>
                  </c:ext>
                </c:extLst>
              </c15:ser>
            </c15:filteredPieSeries>
            <c15:filteredPie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Taul1!$AM$8</c15:sqref>
                        </c15:formulaRef>
                      </c:ext>
                    </c:extLst>
                    <c:strCache>
                      <c:ptCount val="1"/>
                      <c:pt idx="0">
                        <c:v>Nainen 60 - 69 -vuotta, n=186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D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FF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1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Taul1!$AM$9:$AM$11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0.32800000000000001</c:v>
                      </c:pt>
                      <c:pt idx="1">
                        <c:v>0.27500000000000002</c:v>
                      </c:pt>
                      <c:pt idx="2">
                        <c:v>0.39700000000000002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02-028C-024B-B7F9-61A30C786FFF}"/>
                  </c:ext>
                </c:extLst>
              </c15:ser>
            </c15:filteredPieSeries>
            <c15:filteredPie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Taul1!$AN$8</c15:sqref>
                        </c15:formulaRef>
                      </c:ext>
                    </c:extLst>
                    <c:strCache>
                      <c:ptCount val="1"/>
                      <c:pt idx="0">
                        <c:v>Nainen 70 - 79  -vuotta, n=145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4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6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8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Taul1!$AN$9:$AN$11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0.45200000000000001</c:v>
                      </c:pt>
                      <c:pt idx="1">
                        <c:v>0.25900000000000001</c:v>
                      </c:pt>
                      <c:pt idx="2">
                        <c:v>0.28899999999999998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09-028C-024B-B7F9-61A30C786FFF}"/>
                  </c:ext>
                </c:extLst>
              </c15:ser>
            </c15:filteredPieSeries>
            <c15:filteredPie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Taul1!$AO$8</c15:sqref>
                        </c15:formulaRef>
                      </c:ext>
                    </c:extLst>
                    <c:strCache>
                      <c:ptCount val="1"/>
                      <c:pt idx="0">
                        <c:v>EPÄVAKAAN MAAILMANPOLIITTISEN TILANTEN VAIKUTUS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B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D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0F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Taul1!$AO$9:$AO$11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10-028C-024B-B7F9-61A30C786FFF}"/>
                  </c:ext>
                </c:extLst>
              </c15:ser>
            </c15:filteredPieSeries>
            <c15:filteredPie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Taul1!$AP$8</c15:sqref>
                        </c15:formulaRef>
                      </c:ext>
                    </c:extLst>
                    <c:strCache>
                      <c:ptCount val="1"/>
                      <c:pt idx="0">
                        <c:v>Harkinta-aika on pidentynyt, n=517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2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4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6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Taul1!$AP$9:$AP$11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0.28100000000000003</c:v>
                      </c:pt>
                      <c:pt idx="1">
                        <c:v>0.193</c:v>
                      </c:pt>
                      <c:pt idx="2">
                        <c:v>0.52700000000000002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17-028C-024B-B7F9-61A30C786FFF}"/>
                  </c:ext>
                </c:extLst>
              </c15:ser>
            </c15:filteredPieSeries>
            <c15:filteredPie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Taul1!$AQ$8</c15:sqref>
                        </c15:formulaRef>
                      </c:ext>
                    </c:extLst>
                    <c:strCache>
                      <c:ptCount val="1"/>
                      <c:pt idx="0">
                        <c:v>Olen luopunut suunnitelmista, n=463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9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B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1D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Taul1!$AQ$9:$AQ$11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0.17399999999999999</c:v>
                      </c:pt>
                      <c:pt idx="1">
                        <c:v>0.20300000000000001</c:v>
                      </c:pt>
                      <c:pt idx="2">
                        <c:v>0.622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1E-028C-024B-B7F9-61A30C786FFF}"/>
                  </c:ext>
                </c:extLst>
              </c15:ser>
            </c15:filteredPieSeries>
            <c15:filteredPie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Taul1!$AR$8</c15:sqref>
                        </c15:formulaRef>
                      </c:ext>
                    </c:extLst>
                    <c:strCache>
                      <c:ptCount val="1"/>
                      <c:pt idx="0">
                        <c:v>Ei lainkaan, n=833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0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2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4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Taul1!$AR$9:$AR$11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0.372</c:v>
                      </c:pt>
                      <c:pt idx="1">
                        <c:v>0.223</c:v>
                      </c:pt>
                      <c:pt idx="2">
                        <c:v>0.40500000000000003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25-028C-024B-B7F9-61A30C786FFF}"/>
                  </c:ext>
                </c:extLst>
              </c15:ser>
            </c15:filteredPieSeries>
            <c15:filteredPie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Taul1!$AS$8</c15:sqref>
                        </c15:formulaRef>
                      </c:ext>
                    </c:extLst>
                    <c:strCache>
                      <c:ptCount val="1"/>
                      <c:pt idx="0">
                        <c:v>En osaa sanoa, n=191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7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9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B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Taul1!$AS$9:$AS$11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0.16800000000000001</c:v>
                      </c:pt>
                      <c:pt idx="1">
                        <c:v>0.39100000000000001</c:v>
                      </c:pt>
                      <c:pt idx="2">
                        <c:v>0.441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2C-028C-024B-B7F9-61A30C786FFF}"/>
                  </c:ext>
                </c:extLst>
              </c15:ser>
            </c15:filteredPieSeries>
            <c15:filteredPie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Taul1!$AT$8</c15:sqref>
                        </c15:formulaRef>
                      </c:ext>
                    </c:extLst>
                    <c:strCache>
                      <c:ptCount val="1"/>
                      <c:pt idx="0">
                        <c:v>KOETKO ELÄKETURVAN TÄYDENTÄMISEN..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2E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0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2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Taul1!$AT$9:$AT$11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33-028C-024B-B7F9-61A30C786FFF}"/>
                  </c:ext>
                </c:extLst>
              </c15:ser>
            </c15:filteredPieSeries>
            <c15:filteredPie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Taul1!$AU$8</c15:sqref>
                        </c15:formulaRef>
                      </c:ext>
                    </c:extLst>
                    <c:strCache>
                      <c:ptCount val="1"/>
                      <c:pt idx="0">
                        <c:v>Kyllä, n=1276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5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7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9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Taul1!$AU$9:$AU$11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0.26400000000000001</c:v>
                      </c:pt>
                      <c:pt idx="1">
                        <c:v>0.189</c:v>
                      </c:pt>
                      <c:pt idx="2">
                        <c:v>0.54700000000000004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3A-028C-024B-B7F9-61A30C786FFF}"/>
                  </c:ext>
                </c:extLst>
              </c15:ser>
            </c15:filteredPieSeries>
            <c15:filteredPie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Taul1!$AV$8</c15:sqref>
                        </c15:formulaRef>
                      </c:ext>
                    </c:extLst>
                    <c:strCache>
                      <c:ptCount val="1"/>
                      <c:pt idx="0">
                        <c:v>Ei, n=337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C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3E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0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Taul1!$AV$9:$AV$11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0.378</c:v>
                      </c:pt>
                      <c:pt idx="1">
                        <c:v>0.22600000000000001</c:v>
                      </c:pt>
                      <c:pt idx="2">
                        <c:v>0.39600000000000002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41-028C-024B-B7F9-61A30C786FFF}"/>
                  </c:ext>
                </c:extLst>
              </c15:ser>
            </c15:filteredPieSeries>
            <c15:filteredPie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Taul1!$AW$8</c15:sqref>
                        </c15:formulaRef>
                      </c:ext>
                    </c:extLst>
                    <c:strCache>
                      <c:ptCount val="1"/>
                      <c:pt idx="0">
                        <c:v>En osaa sanoa, n=391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3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5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7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Taul1!$AW$9:$AW$11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0.26400000000000001</c:v>
                      </c:pt>
                      <c:pt idx="1">
                        <c:v>0.35099999999999998</c:v>
                      </c:pt>
                      <c:pt idx="2">
                        <c:v>0.38500000000000001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48-028C-024B-B7F9-61A30C786FFF}"/>
                  </c:ext>
                </c:extLst>
              </c15:ser>
            </c15:filteredPieSeries>
            <c15:filteredPie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Taul1!$AX$8</c15:sqref>
                        </c15:formulaRef>
                      </c:ext>
                    </c:extLst>
                    <c:strCache>
                      <c:ptCount val="1"/>
                      <c:pt idx="0">
                        <c:v>KOULUTUSTASO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A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C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4E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Taul1!$AX$9:$AX$11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4F-028C-024B-B7F9-61A30C786FFF}"/>
                  </c:ext>
                </c:extLst>
              </c15:ser>
            </c15:filteredPieSeries>
            <c15:filteredPie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Taul1!$AY$8</c15:sqref>
                        </c15:formulaRef>
                      </c:ext>
                    </c:extLst>
                    <c:strCache>
                      <c:ptCount val="1"/>
                      <c:pt idx="0">
                        <c:v>Peruskoulu, n=127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1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3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5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Taul1!$AY$9:$AY$11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0.32200000000000001</c:v>
                      </c:pt>
                      <c:pt idx="1">
                        <c:v>0.245</c:v>
                      </c:pt>
                      <c:pt idx="2">
                        <c:v>0.432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56-028C-024B-B7F9-61A30C786FFF}"/>
                  </c:ext>
                </c:extLst>
              </c15:ser>
            </c15:filteredPieSeries>
            <c15:filteredPie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Taul1!$AZ$8</c15:sqref>
                        </c15:formulaRef>
                      </c:ext>
                    </c:extLst>
                    <c:strCache>
                      <c:ptCount val="1"/>
                      <c:pt idx="0">
                        <c:v>Ammattikoulu, n=507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8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A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C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Taul1!$AZ$9:$AZ$11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0.24099999999999999</c:v>
                      </c:pt>
                      <c:pt idx="1">
                        <c:v>0.25900000000000001</c:v>
                      </c:pt>
                      <c:pt idx="2">
                        <c:v>0.5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5D-028C-024B-B7F9-61A30C786FFF}"/>
                  </c:ext>
                </c:extLst>
              </c15:ser>
            </c15:filteredPieSeries>
            <c15:filteredPie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Taul1!$BA$8</c15:sqref>
                        </c15:formulaRef>
                      </c:ext>
                    </c:extLst>
                    <c:strCache>
                      <c:ptCount val="1"/>
                      <c:pt idx="0">
                        <c:v>Lukio, n=214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5F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1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3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Taul1!$BA$9:$BA$11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0.20899999999999999</c:v>
                      </c:pt>
                      <c:pt idx="1">
                        <c:v>0.247</c:v>
                      </c:pt>
                      <c:pt idx="2">
                        <c:v>0.54400000000000004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64-028C-024B-B7F9-61A30C786FFF}"/>
                  </c:ext>
                </c:extLst>
              </c15:ser>
            </c15:filteredPieSeries>
            <c15:filteredPieSeries>
              <c15:ser>
                <c:idx val="51"/>
                <c:order val="5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Taul1!$BB$8</c15:sqref>
                        </c15:formulaRef>
                      </c:ext>
                    </c:extLst>
                    <c:strCache>
                      <c:ptCount val="1"/>
                      <c:pt idx="0">
                        <c:v>Opistotaso, n=263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6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8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A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Taul1!$BB$9:$BB$11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0.31900000000000001</c:v>
                      </c:pt>
                      <c:pt idx="1">
                        <c:v>0.22</c:v>
                      </c:pt>
                      <c:pt idx="2">
                        <c:v>0.46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6B-028C-024B-B7F9-61A30C786FFF}"/>
                  </c:ext>
                </c:extLst>
              </c15:ser>
            </c15:filteredPieSeries>
            <c15:filteredPieSeries>
              <c15:ser>
                <c:idx val="52"/>
                <c:order val="5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Taul1!$BC$8</c15:sqref>
                        </c15:formulaRef>
                      </c:ext>
                    </c:extLst>
                    <c:strCache>
                      <c:ptCount val="1"/>
                      <c:pt idx="0">
                        <c:v>Ammattikorkeakoulu, n=389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D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6F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1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Taul1!$BC$9:$BC$11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0.26200000000000001</c:v>
                      </c:pt>
                      <c:pt idx="1">
                        <c:v>0.17599999999999999</c:v>
                      </c:pt>
                      <c:pt idx="2">
                        <c:v>0.56200000000000006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72-028C-024B-B7F9-61A30C786FFF}"/>
                  </c:ext>
                </c:extLst>
              </c15:ser>
            </c15:filteredPieSeries>
            <c15:filteredPie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Taul1!$BD$8</c15:sqref>
                        </c15:formulaRef>
                      </c:ext>
                    </c:extLst>
                    <c:strCache>
                      <c:ptCount val="1"/>
                      <c:pt idx="0">
                        <c:v>Yliopisto/Korkeakoulu,, n=459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4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6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8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Taul1!$BD$9:$BD$11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0.34599999999999997</c:v>
                      </c:pt>
                      <c:pt idx="1">
                        <c:v>0.22500000000000001</c:v>
                      </c:pt>
                      <c:pt idx="2">
                        <c:v>0.43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79-028C-024B-B7F9-61A30C786FFF}"/>
                  </c:ext>
                </c:extLst>
              </c15:ser>
            </c15:filteredPieSeries>
            <c15:filteredPie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Taul1!$BE$8</c15:sqref>
                        </c15:formulaRef>
                      </c:ext>
                    </c:extLst>
                    <c:strCache>
                      <c:ptCount val="1"/>
                      <c:pt idx="0">
                        <c:v>Muu, n=36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B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D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7F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Taul1!$BE$9:$BE$11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0.38300000000000001</c:v>
                      </c:pt>
                      <c:pt idx="1">
                        <c:v>0.23799999999999999</c:v>
                      </c:pt>
                      <c:pt idx="2">
                        <c:v>0.38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80-028C-024B-B7F9-61A30C786FFF}"/>
                  </c:ext>
                </c:extLst>
              </c15:ser>
            </c15:filteredPieSeries>
            <c15:filteredPie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Taul1!$BF$8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n=30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2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4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6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Taul1!$BF$9:$BF$11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0.26500000000000001</c:v>
                      </c:pt>
                      <c:pt idx="1">
                        <c:v>0.34300000000000003</c:v>
                      </c:pt>
                      <c:pt idx="2">
                        <c:v>0.39100000000000001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87-028C-024B-B7F9-61A30C786FFF}"/>
                  </c:ext>
                </c:extLst>
              </c15:ser>
            </c15:filteredPieSeries>
            <c15:filteredPieSeries>
              <c15:ser>
                <c:idx val="56"/>
                <c:order val="5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Taul1!$BG$8</c15:sqref>
                        </c15:formulaRef>
                      </c:ext>
                    </c:extLst>
                    <c:strCache>
                      <c:ptCount val="1"/>
                      <c:pt idx="0">
                        <c:v>TALOUDEN TILANNE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9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B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8D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Taul1!$BG$9:$BG$11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8E-028C-024B-B7F9-61A30C786FFF}"/>
                  </c:ext>
                </c:extLst>
              </c15:ser>
            </c15:filteredPieSeries>
            <c15:filteredPieSeries>
              <c15:ser>
                <c:idx val="57"/>
                <c:order val="5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Taul1!$BH$8</c15:sqref>
                        </c15:formulaRef>
                      </c:ext>
                    </c:extLst>
                    <c:strCache>
                      <c:ptCount val="1"/>
                      <c:pt idx="0">
                        <c:v>Yksinasuva/yksinhuoltaja, n=599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90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92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94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Taul1!$BH$9:$BH$11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0.25800000000000001</c:v>
                      </c:pt>
                      <c:pt idx="1">
                        <c:v>0.252</c:v>
                      </c:pt>
                      <c:pt idx="2">
                        <c:v>0.49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95-028C-024B-B7F9-61A30C786FFF}"/>
                  </c:ext>
                </c:extLst>
              </c15:ser>
            </c15:filteredPieSeries>
            <c15:filteredPieSeries>
              <c15:ser>
                <c:idx val="58"/>
                <c:order val="5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Taul1!$BI$8</c15:sqref>
                        </c15:formulaRef>
                      </c:ext>
                    </c:extLst>
                    <c:strCache>
                      <c:ptCount val="1"/>
                      <c:pt idx="0">
                        <c:v>Kaksi aikuista, ei lapsia taloudessa, n=799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97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99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9B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Taul1!$BI$9:$BI$11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0.33800000000000002</c:v>
                      </c:pt>
                      <c:pt idx="1">
                        <c:v>0.20799999999999999</c:v>
                      </c:pt>
                      <c:pt idx="2">
                        <c:v>0.45400000000000001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9C-028C-024B-B7F9-61A30C786FFF}"/>
                  </c:ext>
                </c:extLst>
              </c15:ser>
            </c15:filteredPieSeries>
            <c15:filteredPieSeries>
              <c15:ser>
                <c:idx val="59"/>
                <c:order val="5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Taul1!$BJ$8</c15:sqref>
                        </c15:formulaRef>
                      </c:ext>
                    </c:extLst>
                    <c:strCache>
                      <c:ptCount val="1"/>
                      <c:pt idx="0">
                        <c:v>Kaksi aikuista, alle 18 v. lapsia, n=375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9E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A0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A2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Taul1!$BJ$9:$BJ$11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0.20899999999999999</c:v>
                      </c:pt>
                      <c:pt idx="1">
                        <c:v>0.2</c:v>
                      </c:pt>
                      <c:pt idx="2">
                        <c:v>0.59099999999999997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A3-028C-024B-B7F9-61A30C786FFF}"/>
                  </c:ext>
                </c:extLst>
              </c15:ser>
            </c15:filteredPieSeries>
            <c15:filteredPieSeries>
              <c15:ser>
                <c:idx val="60"/>
                <c:order val="6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Taul1!$BK$8</c15:sqref>
                        </c15:formulaRef>
                      </c:ext>
                    </c:extLst>
                    <c:strCache>
                      <c:ptCount val="1"/>
                      <c:pt idx="0">
                        <c:v>Asun vanhempieni kanssa, n=88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A5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A7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A9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Taul1!$BK$9:$BK$11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0.29799999999999999</c:v>
                      </c:pt>
                      <c:pt idx="1">
                        <c:v>0.254</c:v>
                      </c:pt>
                      <c:pt idx="2">
                        <c:v>0.44800000000000001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AA-028C-024B-B7F9-61A30C786FFF}"/>
                  </c:ext>
                </c:extLst>
              </c15:ser>
            </c15:filteredPieSeries>
            <c15:filteredPieSeries>
              <c15:ser>
                <c:idx val="61"/>
                <c:order val="6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Taul1!$BL$8</c15:sqref>
                        </c15:formulaRef>
                      </c:ext>
                    </c:extLst>
                    <c:strCache>
                      <c:ptCount val="1"/>
                      <c:pt idx="0">
                        <c:v>En tahdo kertoa, n=37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AC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AE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B0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Taul1!$BL$9:$BL$11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0.40300000000000002</c:v>
                      </c:pt>
                      <c:pt idx="1">
                        <c:v>0.25600000000000001</c:v>
                      </c:pt>
                      <c:pt idx="2">
                        <c:v>0.34100000000000003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B1-028C-024B-B7F9-61A30C786FFF}"/>
                  </c:ext>
                </c:extLst>
              </c15:ser>
            </c15:filteredPieSeries>
            <c15:filteredPieSeries>
              <c15:ser>
                <c:idx val="62"/>
                <c:order val="6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Taul1!$BM$8</c15:sqref>
                        </c15:formulaRef>
                      </c:ext>
                    </c:extLst>
                    <c:strCache>
                      <c:ptCount val="1"/>
                      <c:pt idx="0">
                        <c:v>Muu, n=99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B3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B5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B7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Taul1!$BM$9:$BM$11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0.215</c:v>
                      </c:pt>
                      <c:pt idx="1">
                        <c:v>0.309</c:v>
                      </c:pt>
                      <c:pt idx="2">
                        <c:v>0.47599999999999998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B8-028C-024B-B7F9-61A30C786FFF}"/>
                  </c:ext>
                </c:extLst>
              </c15:ser>
            </c15:filteredPieSeries>
            <c15:filteredPieSeries>
              <c15:ser>
                <c:idx val="63"/>
                <c:order val="6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Taul1!$BN$8</c15:sqref>
                        </c15:formulaRef>
                      </c:ext>
                    </c:extLst>
                    <c:strCache>
                      <c:ptCount val="1"/>
                      <c:pt idx="0">
                        <c:v>SUURALUE (NUTS2)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BA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BC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BE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Taul1!$BN$9:$BN$11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BF-028C-024B-B7F9-61A30C786FFF}"/>
                  </c:ext>
                </c:extLst>
              </c15:ser>
            </c15:filteredPieSeries>
            <c15:filteredPieSeries>
              <c15:ser>
                <c:idx val="64"/>
                <c:order val="6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Taul1!$BO$8</c15:sqref>
                        </c15:formulaRef>
                      </c:ext>
                    </c:extLst>
                    <c:strCache>
                      <c:ptCount val="1"/>
                      <c:pt idx="0">
                        <c:v>Länsi-Suomi, n=497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C1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C3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C5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Taul1!$BO$9:$BO$11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0.29399999999999998</c:v>
                      </c:pt>
                      <c:pt idx="1">
                        <c:v>0.21</c:v>
                      </c:pt>
                      <c:pt idx="2">
                        <c:v>0.496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C6-028C-024B-B7F9-61A30C786FFF}"/>
                  </c:ext>
                </c:extLst>
              </c15:ser>
            </c15:filteredPieSeries>
            <c15:filteredPieSeries>
              <c15:ser>
                <c:idx val="65"/>
                <c:order val="6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Taul1!$BP$8</c15:sqref>
                        </c15:formulaRef>
                      </c:ext>
                    </c:extLst>
                    <c:strCache>
                      <c:ptCount val="1"/>
                      <c:pt idx="0">
                        <c:v>Helsinki-Uusimaa, n=638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C8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CA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CC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Taul1!$BP$9:$BP$11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0.27</c:v>
                      </c:pt>
                      <c:pt idx="1">
                        <c:v>0.245</c:v>
                      </c:pt>
                      <c:pt idx="2">
                        <c:v>0.48499999999999999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CD-028C-024B-B7F9-61A30C786FFF}"/>
                  </c:ext>
                </c:extLst>
              </c15:ser>
            </c15:filteredPieSeries>
            <c15:filteredPieSeries>
              <c15:ser>
                <c:idx val="66"/>
                <c:order val="6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Taul1!$BQ$8</c15:sqref>
                        </c15:formulaRef>
                      </c:ext>
                    </c:extLst>
                    <c:strCache>
                      <c:ptCount val="1"/>
                      <c:pt idx="0">
                        <c:v>Etelä-Suomi, n=416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CF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D1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D3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Taul1!$BQ$9:$BQ$11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0.28599999999999998</c:v>
                      </c:pt>
                      <c:pt idx="1">
                        <c:v>0.215</c:v>
                      </c:pt>
                      <c:pt idx="2">
                        <c:v>0.5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D4-028C-024B-B7F9-61A30C786FFF}"/>
                  </c:ext>
                </c:extLst>
              </c15:ser>
            </c15:filteredPieSeries>
            <c15:filteredPieSeries>
              <c15:ser>
                <c:idx val="67"/>
                <c:order val="6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Taul1!$BR$8</c15:sqref>
                        </c15:formulaRef>
                      </c:ext>
                    </c:extLst>
                    <c:strCache>
                      <c:ptCount val="1"/>
                      <c:pt idx="0">
                        <c:v>Pohjois- ja Itä-Suomi, n=452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D6-028C-024B-B7F9-61A30C786FF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D8-028C-024B-B7F9-61A30C786FF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1DA-028C-024B-B7F9-61A30C786FF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erriweather Sans" pitchFamily="2" charset="0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Taul1!$B$9:$B$11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Taul1!$BR$9:$BR$11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0.28799999999999998</c:v>
                      </c:pt>
                      <c:pt idx="1">
                        <c:v>0.23100000000000001</c:v>
                      </c:pt>
                      <c:pt idx="2">
                        <c:v>0.48099999999999998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DB-028C-024B-B7F9-61A30C786FFF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Merriweather Sans" pitchFamily="2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EA278-79C6-4F55-A889-CF383E196D00}" type="datetimeFigureOut">
              <a:rPr lang="fi-FI" smtClean="0"/>
              <a:t>14.2.2025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7997D-BB44-C04E-A64C-EDDE11004AB1}" type="datetimeFigureOut">
              <a:rPr lang="fi-FI" smtClean="0"/>
              <a:t>14.2.2025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57B53-4CF3-0847-A30C-DCF67E8245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1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us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45EA51-F964-8899-09BD-503C9809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0AC6-B951-2245-A8E7-9BD2A20AAC53}" type="datetime1">
              <a:rPr lang="fi-FI" smtClean="0"/>
              <a:t>14.2.2025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146ABF-4E81-C8E4-05AF-CD3F203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A73209-EBA0-1237-07E2-39CDAB05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0D78-A3D1-D345-B49F-F2EC6C1439E1}" type="datetime1">
              <a:rPr lang="fi-FI" smtClean="0"/>
              <a:t>14.2.2025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_mus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6CBB-8B0C-F14F-99FF-05DEF7245000}" type="datetime1">
              <a:rPr lang="fi-FI" smtClean="0"/>
              <a:t>14.2.2025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297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_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9384E0-3C57-AE49-91CE-2AFC0350E389}" type="datetime1">
              <a:rPr lang="fi-FI" smtClean="0"/>
              <a:t>14.2.2025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vaale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5F26-F00D-FC42-9396-A578C930B06B}" type="datetime1">
              <a:rPr lang="fi-FI" smtClean="0"/>
              <a:t>14.2.2025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tumma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FA40AE-6B31-344D-920A-12A153B8460A}" type="datetime1">
              <a:rPr lang="fi-FI" smtClean="0"/>
              <a:t>14.2.2025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A9BF-4209-AC4E-88A0-00F04F38B880}" type="datetime1">
              <a:rPr lang="fi-FI" smtClean="0"/>
              <a:t>14.2.2025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mus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4F16B1-EFEF-4B4F-BBF9-5CA98E3901AD}" type="datetime1">
              <a:rPr lang="fi-FI" smtClean="0"/>
              <a:t>14.2.2025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837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dia_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924B0-6C27-924A-8D41-33F06855287E}" type="datetime1">
              <a:rPr lang="fi-FI" smtClean="0"/>
              <a:t>14.2.2025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vaale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AA15-B2DE-7242-BE8A-855B2FB910A9}" type="datetime1">
              <a:rPr lang="fi-FI" smtClean="0"/>
              <a:t>14.2.2025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_mus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58852"/>
            <a:ext cx="6541621" cy="11289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1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14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tumma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E80DEC-4F19-9B4E-9FCA-D0C4FB8ECEA1}" type="datetime1">
              <a:rPr lang="fi-FI" smtClean="0"/>
              <a:t>14.2.2025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96748AB4-5D82-6D21-4D64-DBF4BF1277D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139763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914" y="1540363"/>
            <a:ext cx="5139764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992DFF-1CB4-FA9D-D459-A9AE9A3D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CBF8-21E7-2849-8C8C-9BED890EBDFC}" type="datetime1">
              <a:rPr lang="fi-FI" smtClean="0"/>
              <a:t>14.2.2025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6DA880-241E-FCA8-6F95-F6E4E5DD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F29367-DFB2-D648-BF81-78565127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_2os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550529"/>
            <a:ext cx="513976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42293"/>
            <a:ext cx="5139764" cy="39346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57914" y="1540365"/>
            <a:ext cx="5139764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57914" y="2221962"/>
            <a:ext cx="5139763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4EF1E9-45BF-A189-6F22-5FE8607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29E3-798D-2D4C-A77D-25A8F44407F8}" type="datetime1">
              <a:rPr lang="fi-FI" smtClean="0"/>
              <a:t>14.2.2025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DA85AF-558C-0227-FC34-F3C17364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144CA0-14A9-78CB-2266-9525BC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4D198E97-AFEB-D9FF-C30D-95A9848A0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_3os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550529"/>
            <a:ext cx="3368282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42293"/>
            <a:ext cx="3368282" cy="39346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29395" y="1540365"/>
            <a:ext cx="3368283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29396" y="2221962"/>
            <a:ext cx="3368282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4EF1E9-45BF-A189-6F22-5FE8607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D08E-09D1-D149-99A9-58B3FF255A05}" type="datetime1">
              <a:rPr lang="fi-FI" smtClean="0"/>
              <a:t>14.2.2025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DA85AF-558C-0227-FC34-F3C17364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144CA0-14A9-78CB-2266-9525BC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4D198E97-AFEB-D9FF-C30D-95A9848A0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026862" y="1550529"/>
            <a:ext cx="3368282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026862" y="2242293"/>
            <a:ext cx="3368282" cy="39346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_4os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550529"/>
            <a:ext cx="2552073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42293"/>
            <a:ext cx="2552073" cy="39346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2260" y="1550528"/>
            <a:ext cx="2552074" cy="681598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2260" y="2232125"/>
            <a:ext cx="2552073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4EF1E9-45BF-A189-6F22-5FE8607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FC95-17D6-014C-B2AB-F67B4B461D32}" type="datetime1">
              <a:rPr lang="fi-FI" smtClean="0"/>
              <a:t>14.2.2025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DA85AF-558C-0227-FC34-F3C17364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144CA0-14A9-78CB-2266-9525BC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4D198E97-AFEB-D9FF-C30D-95A9848A0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103295" y="1550529"/>
            <a:ext cx="2552073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103295" y="2242293"/>
            <a:ext cx="2552073" cy="39346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45136" y="1550528"/>
            <a:ext cx="2552074" cy="681598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445136" y="2232125"/>
            <a:ext cx="2552073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BC3A630-7CB6-B97C-3A6C-28834ADC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CECD-457F-5449-A20C-3CE5E0D99148}" type="datetime1">
              <a:rPr lang="fi-FI" smtClean="0"/>
              <a:t>14.2.2025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709ADF-592A-7BCC-91D2-09AB4DFF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D02647-B233-1E11-0A4E-A7B74D57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3116A7AC-BD6C-0EEF-D92B-582985E245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48ABA3B-6692-7DE5-E8B4-806AFDEC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9C9B-F333-2744-AFE9-7822F1360F55}" type="datetime1">
              <a:rPr lang="fi-FI" smtClean="0"/>
              <a:t>14.2.2025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429AA8-39C8-2EA7-F8BD-5F6CEACF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B8549BE-12E1-77B0-7C66-35389484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4347695" cy="1600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46185"/>
            <a:ext cx="5814489" cy="563077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2146385"/>
            <a:ext cx="4347695" cy="4030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220465-95E8-A4F0-FBDF-BC3456D3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13E2-DF0C-1140-B809-1D446DDD02C2}" type="datetime1">
              <a:rPr lang="fi-FI" smtClean="0"/>
              <a:t>14.2.2025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8191F2-84ED-EFC8-58B5-C10220B9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07EEDD5-6950-4F58-DC7F-2F058903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33B5656B-6691-1542-90B6-0DA98D3678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B2FE-A9F7-3041-A690-FC44AE09CAF9}" type="datetime1">
              <a:rPr lang="fi-FI" smtClean="0"/>
              <a:t>14.2.2025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4347695" cy="1600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2146385"/>
            <a:ext cx="4347695" cy="4030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_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58852"/>
            <a:ext cx="6541621" cy="11289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F35B58-691C-F31A-1F7B-E5385C87E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9800" y="-5675"/>
            <a:ext cx="490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ja_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4100C60D-BF2E-4A44-8F0C-F8FBAB8E0F4E}" type="datetime1">
              <a:rPr lang="fi-FI" smtClean="0"/>
              <a:t>14.2.2025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54798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5479380" cy="1600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2146385"/>
            <a:ext cx="5479380" cy="4030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DB4A-8A76-6E4E-B6ED-FA189FDC951D}" type="datetime1">
              <a:rPr lang="fi-FI" smtClean="0"/>
              <a:t>14.2.2025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4347695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Titteli 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347695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4347695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A35245E-736C-5C2F-567A-60FE188533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valkoinen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Edit the subheading basic style by clicking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1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19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_musta_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58852"/>
            <a:ext cx="6541621" cy="11289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Edit the heading basic style by clicking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1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59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_magenta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58852"/>
            <a:ext cx="6541621" cy="11289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Edit the heading basic style by clicking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F35B58-691C-F31A-1F7B-E5385C87E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9800" y="-5675"/>
            <a:ext cx="490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16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valkoinen_kuvalogontaustall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i 12">
            <a:extLst>
              <a:ext uri="{FF2B5EF4-FFF2-40B4-BE49-F238E27FC236}">
                <a16:creationId xmlns:a16="http://schemas.microsoft.com/office/drawing/2014/main" id="{BAD1C440-AC61-6B27-5A68-DC0A6FE85529}"/>
              </a:ext>
            </a:extLst>
          </p:cNvPr>
          <p:cNvSpPr/>
          <p:nvPr userDrawn="1"/>
        </p:nvSpPr>
        <p:spPr>
          <a:xfrm>
            <a:off x="8321654" y="1057083"/>
            <a:ext cx="4743833" cy="47438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B2A04B-2F0E-D904-4B90-FD807C42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6" name="Kuvan paikkamerkki 36">
            <a:extLst>
              <a:ext uri="{FF2B5EF4-FFF2-40B4-BE49-F238E27FC236}">
                <a16:creationId xmlns:a16="http://schemas.microsoft.com/office/drawing/2014/main" id="{1AEAADDD-B370-A763-D8FD-811712872F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89797" y="0"/>
            <a:ext cx="4902201" cy="6858000"/>
          </a:xfrm>
          <a:custGeom>
            <a:avLst/>
            <a:gdLst>
              <a:gd name="connsiteX0" fmla="*/ 2202662 w 4902201"/>
              <a:gd name="connsiteY0" fmla="*/ 2532990 h 6858000"/>
              <a:gd name="connsiteX1" fmla="*/ 2138202 w 4902201"/>
              <a:gd name="connsiteY1" fmla="*/ 2597451 h 6858000"/>
              <a:gd name="connsiteX2" fmla="*/ 2138202 w 4902201"/>
              <a:gd name="connsiteY2" fmla="*/ 4405851 h 6858000"/>
              <a:gd name="connsiteX3" fmla="*/ 2202662 w 4902201"/>
              <a:gd name="connsiteY3" fmla="*/ 4470310 h 6858000"/>
              <a:gd name="connsiteX4" fmla="*/ 2309204 w 4902201"/>
              <a:gd name="connsiteY4" fmla="*/ 4470310 h 6858000"/>
              <a:gd name="connsiteX5" fmla="*/ 2373664 w 4902201"/>
              <a:gd name="connsiteY5" fmla="*/ 4405851 h 6858000"/>
              <a:gd name="connsiteX6" fmla="*/ 2373664 w 4902201"/>
              <a:gd name="connsiteY6" fmla="*/ 3672652 h 6858000"/>
              <a:gd name="connsiteX7" fmla="*/ 3145095 w 4902201"/>
              <a:gd name="connsiteY7" fmla="*/ 3672652 h 6858000"/>
              <a:gd name="connsiteX8" fmla="*/ 3209555 w 4902201"/>
              <a:gd name="connsiteY8" fmla="*/ 3608191 h 6858000"/>
              <a:gd name="connsiteX9" fmla="*/ 3209555 w 4902201"/>
              <a:gd name="connsiteY9" fmla="*/ 3528987 h 6858000"/>
              <a:gd name="connsiteX10" fmla="*/ 3145095 w 4902201"/>
              <a:gd name="connsiteY10" fmla="*/ 3464527 h 6858000"/>
              <a:gd name="connsiteX11" fmla="*/ 2373664 w 4902201"/>
              <a:gd name="connsiteY11" fmla="*/ 3464527 h 6858000"/>
              <a:gd name="connsiteX12" fmla="*/ 2373664 w 4902201"/>
              <a:gd name="connsiteY12" fmla="*/ 2741115 h 6858000"/>
              <a:gd name="connsiteX13" fmla="*/ 3278972 w 4902201"/>
              <a:gd name="connsiteY13" fmla="*/ 2741115 h 6858000"/>
              <a:gd name="connsiteX14" fmla="*/ 3343433 w 4902201"/>
              <a:gd name="connsiteY14" fmla="*/ 2676655 h 6858000"/>
              <a:gd name="connsiteX15" fmla="*/ 3343433 w 4902201"/>
              <a:gd name="connsiteY15" fmla="*/ 2597451 h 6858000"/>
              <a:gd name="connsiteX16" fmla="*/ 3278972 w 4902201"/>
              <a:gd name="connsiteY16" fmla="*/ 2532990 h 6858000"/>
              <a:gd name="connsiteX17" fmla="*/ 3983204 w 4902201"/>
              <a:gd name="connsiteY17" fmla="*/ 2505719 h 6858000"/>
              <a:gd name="connsiteX18" fmla="*/ 3925333 w 4902201"/>
              <a:gd name="connsiteY18" fmla="*/ 2543168 h 6858000"/>
              <a:gd name="connsiteX19" fmla="*/ 3094923 w 4902201"/>
              <a:gd name="connsiteY19" fmla="*/ 4381514 h 6858000"/>
              <a:gd name="connsiteX20" fmla="*/ 3097468 w 4902201"/>
              <a:gd name="connsiteY20" fmla="*/ 4442321 h 6858000"/>
              <a:gd name="connsiteX21" fmla="*/ 3152794 w 4902201"/>
              <a:gd name="connsiteY21" fmla="*/ 4470310 h 6858000"/>
              <a:gd name="connsiteX22" fmla="*/ 3262075 w 4902201"/>
              <a:gd name="connsiteY22" fmla="*/ 4470310 h 6858000"/>
              <a:gd name="connsiteX23" fmla="*/ 3319945 w 4902201"/>
              <a:gd name="connsiteY23" fmla="*/ 4432861 h 6858000"/>
              <a:gd name="connsiteX24" fmla="*/ 3991359 w 4902201"/>
              <a:gd name="connsiteY24" fmla="*/ 2924186 h 6858000"/>
              <a:gd name="connsiteX25" fmla="*/ 3996970 w 4902201"/>
              <a:gd name="connsiteY25" fmla="*/ 2924186 h 6858000"/>
              <a:gd name="connsiteX26" fmla="*/ 4668188 w 4902201"/>
              <a:gd name="connsiteY26" fmla="*/ 4432404 h 6858000"/>
              <a:gd name="connsiteX27" fmla="*/ 4726254 w 4902201"/>
              <a:gd name="connsiteY27" fmla="*/ 4470310 h 6858000"/>
              <a:gd name="connsiteX28" fmla="*/ 4835536 w 4902201"/>
              <a:gd name="connsiteY28" fmla="*/ 4470310 h 6858000"/>
              <a:gd name="connsiteX29" fmla="*/ 4835470 w 4902201"/>
              <a:gd name="connsiteY29" fmla="*/ 4470245 h 6858000"/>
              <a:gd name="connsiteX30" fmla="*/ 4890796 w 4902201"/>
              <a:gd name="connsiteY30" fmla="*/ 4442256 h 6858000"/>
              <a:gd name="connsiteX31" fmla="*/ 4893342 w 4902201"/>
              <a:gd name="connsiteY31" fmla="*/ 4381580 h 6858000"/>
              <a:gd name="connsiteX32" fmla="*/ 4068149 w 4902201"/>
              <a:gd name="connsiteY32" fmla="*/ 2542711 h 6858000"/>
              <a:gd name="connsiteX33" fmla="*/ 4010476 w 4902201"/>
              <a:gd name="connsiteY33" fmla="*/ 2505719 h 6858000"/>
              <a:gd name="connsiteX34" fmla="*/ 3397976 w 4902201"/>
              <a:gd name="connsiteY34" fmla="*/ 1401093 h 6858000"/>
              <a:gd name="connsiteX35" fmla="*/ 4883532 w 4902201"/>
              <a:gd name="connsiteY35" fmla="*/ 2041790 h 6858000"/>
              <a:gd name="connsiteX36" fmla="*/ 4902201 w 4902201"/>
              <a:gd name="connsiteY36" fmla="*/ 2063894 h 6858000"/>
              <a:gd name="connsiteX37" fmla="*/ 4902201 w 4902201"/>
              <a:gd name="connsiteY37" fmla="*/ 4829929 h 6858000"/>
              <a:gd name="connsiteX38" fmla="*/ 4883532 w 4902201"/>
              <a:gd name="connsiteY38" fmla="*/ 4852033 h 6858000"/>
              <a:gd name="connsiteX39" fmla="*/ 3397976 w 4902201"/>
              <a:gd name="connsiteY39" fmla="*/ 5492730 h 6858000"/>
              <a:gd name="connsiteX40" fmla="*/ 1352157 w 4902201"/>
              <a:gd name="connsiteY40" fmla="*/ 3446912 h 6858000"/>
              <a:gd name="connsiteX41" fmla="*/ 3397976 w 4902201"/>
              <a:gd name="connsiteY41" fmla="*/ 1401093 h 6858000"/>
              <a:gd name="connsiteX42" fmla="*/ 784752 w 4902201"/>
              <a:gd name="connsiteY42" fmla="*/ 0 h 6858000"/>
              <a:gd name="connsiteX43" fmla="*/ 4902201 w 4902201"/>
              <a:gd name="connsiteY43" fmla="*/ 0 h 6858000"/>
              <a:gd name="connsiteX44" fmla="*/ 4902201 w 4902201"/>
              <a:gd name="connsiteY44" fmla="*/ 1808041 h 6858000"/>
              <a:gd name="connsiteX45" fmla="*/ 4872985 w 4902201"/>
              <a:gd name="connsiteY45" fmla="*/ 1779429 h 6858000"/>
              <a:gd name="connsiteX46" fmla="*/ 3397976 w 4902201"/>
              <a:gd name="connsiteY46" fmla="*/ 1219522 h 6858000"/>
              <a:gd name="connsiteX47" fmla="*/ 1170652 w 4902201"/>
              <a:gd name="connsiteY47" fmla="*/ 3446912 h 6858000"/>
              <a:gd name="connsiteX48" fmla="*/ 3397976 w 4902201"/>
              <a:gd name="connsiteY48" fmla="*/ 5674236 h 6858000"/>
              <a:gd name="connsiteX49" fmla="*/ 3398042 w 4902201"/>
              <a:gd name="connsiteY49" fmla="*/ 5674301 h 6858000"/>
              <a:gd name="connsiteX50" fmla="*/ 4873031 w 4902201"/>
              <a:gd name="connsiteY50" fmla="*/ 5114395 h 6858000"/>
              <a:gd name="connsiteX51" fmla="*/ 4902201 w 4902201"/>
              <a:gd name="connsiteY51" fmla="*/ 5085830 h 6858000"/>
              <a:gd name="connsiteX52" fmla="*/ 4902201 w 4902201"/>
              <a:gd name="connsiteY52" fmla="*/ 6858000 h 6858000"/>
              <a:gd name="connsiteX53" fmla="*/ 768287 w 4902201"/>
              <a:gd name="connsiteY53" fmla="*/ 6858000 h 6858000"/>
              <a:gd name="connsiteX54" fmla="*/ 633873 w 4902201"/>
              <a:gd name="connsiteY54" fmla="*/ 6565567 h 6858000"/>
              <a:gd name="connsiteX55" fmla="*/ 0 w 4902201"/>
              <a:gd name="connsiteY55" fmla="*/ 3446912 h 6858000"/>
              <a:gd name="connsiteX56" fmla="*/ 633873 w 4902201"/>
              <a:gd name="connsiteY56" fmla="*/ 328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02201" h="6858000">
                <a:moveTo>
                  <a:pt x="2202662" y="2532990"/>
                </a:moveTo>
                <a:cubicBezTo>
                  <a:pt x="2167105" y="2532990"/>
                  <a:pt x="2138202" y="2561892"/>
                  <a:pt x="2138202" y="2597451"/>
                </a:cubicBezTo>
                <a:lnTo>
                  <a:pt x="2138202" y="4405851"/>
                </a:lnTo>
                <a:cubicBezTo>
                  <a:pt x="2138202" y="4441407"/>
                  <a:pt x="2167105" y="4470310"/>
                  <a:pt x="2202662" y="4470310"/>
                </a:cubicBezTo>
                <a:lnTo>
                  <a:pt x="2309204" y="4470310"/>
                </a:lnTo>
                <a:cubicBezTo>
                  <a:pt x="2343586" y="4470310"/>
                  <a:pt x="2373664" y="4440168"/>
                  <a:pt x="2373664" y="4405851"/>
                </a:cubicBezTo>
                <a:lnTo>
                  <a:pt x="2373664" y="3672652"/>
                </a:lnTo>
                <a:lnTo>
                  <a:pt x="3145095" y="3672652"/>
                </a:lnTo>
                <a:cubicBezTo>
                  <a:pt x="3179413" y="3672652"/>
                  <a:pt x="3209555" y="3642510"/>
                  <a:pt x="3209555" y="3608191"/>
                </a:cubicBezTo>
                <a:lnTo>
                  <a:pt x="3209555" y="3528987"/>
                </a:lnTo>
                <a:cubicBezTo>
                  <a:pt x="3209555" y="3494669"/>
                  <a:pt x="3179413" y="3464527"/>
                  <a:pt x="3145095" y="3464527"/>
                </a:cubicBezTo>
                <a:lnTo>
                  <a:pt x="2373664" y="3464527"/>
                </a:lnTo>
                <a:lnTo>
                  <a:pt x="2373664" y="2741115"/>
                </a:lnTo>
                <a:lnTo>
                  <a:pt x="3278972" y="2741115"/>
                </a:lnTo>
                <a:cubicBezTo>
                  <a:pt x="3314530" y="2741115"/>
                  <a:pt x="3343433" y="2712212"/>
                  <a:pt x="3343433" y="2676655"/>
                </a:cubicBezTo>
                <a:lnTo>
                  <a:pt x="3343433" y="2597451"/>
                </a:lnTo>
                <a:cubicBezTo>
                  <a:pt x="3343433" y="2561958"/>
                  <a:pt x="3314530" y="2532990"/>
                  <a:pt x="3278972" y="2532990"/>
                </a:cubicBezTo>
                <a:close/>
                <a:moveTo>
                  <a:pt x="3983204" y="2505719"/>
                </a:moveTo>
                <a:cubicBezTo>
                  <a:pt x="3957563" y="2505719"/>
                  <a:pt x="3937599" y="2518507"/>
                  <a:pt x="3925333" y="2543168"/>
                </a:cubicBezTo>
                <a:lnTo>
                  <a:pt x="3094923" y="4381514"/>
                </a:lnTo>
                <a:cubicBezTo>
                  <a:pt x="3085267" y="4402523"/>
                  <a:pt x="3086180" y="4424705"/>
                  <a:pt x="3097468" y="4442321"/>
                </a:cubicBezTo>
                <a:cubicBezTo>
                  <a:pt x="3108885" y="4460067"/>
                  <a:pt x="3129045" y="4470310"/>
                  <a:pt x="3152794" y="4470310"/>
                </a:cubicBezTo>
                <a:lnTo>
                  <a:pt x="3262075" y="4470310"/>
                </a:lnTo>
                <a:cubicBezTo>
                  <a:pt x="3291695" y="4470310"/>
                  <a:pt x="3312573" y="4451259"/>
                  <a:pt x="3319945" y="4432861"/>
                </a:cubicBezTo>
                <a:lnTo>
                  <a:pt x="3991359" y="2924186"/>
                </a:lnTo>
                <a:lnTo>
                  <a:pt x="3996970" y="2924186"/>
                </a:lnTo>
                <a:cubicBezTo>
                  <a:pt x="4134698" y="3230827"/>
                  <a:pt x="4663034" y="4420791"/>
                  <a:pt x="4668188" y="4432404"/>
                </a:cubicBezTo>
                <a:cubicBezTo>
                  <a:pt x="4675690" y="4451259"/>
                  <a:pt x="4696569" y="4470310"/>
                  <a:pt x="4726254" y="4470310"/>
                </a:cubicBezTo>
                <a:lnTo>
                  <a:pt x="4835536" y="4470310"/>
                </a:lnTo>
                <a:lnTo>
                  <a:pt x="4835470" y="4470245"/>
                </a:lnTo>
                <a:cubicBezTo>
                  <a:pt x="4859219" y="4470245"/>
                  <a:pt x="4879380" y="4460067"/>
                  <a:pt x="4890796" y="4442256"/>
                </a:cubicBezTo>
                <a:cubicBezTo>
                  <a:pt x="4902018" y="4424640"/>
                  <a:pt x="4902998" y="4402523"/>
                  <a:pt x="4893342" y="4381580"/>
                </a:cubicBezTo>
                <a:lnTo>
                  <a:pt x="4068149" y="2542711"/>
                </a:lnTo>
                <a:cubicBezTo>
                  <a:pt x="4052818" y="2512113"/>
                  <a:pt x="4028352" y="2505719"/>
                  <a:pt x="4010476" y="2505719"/>
                </a:cubicBezTo>
                <a:close/>
                <a:moveTo>
                  <a:pt x="3397976" y="1401093"/>
                </a:moveTo>
                <a:cubicBezTo>
                  <a:pt x="3982437" y="1401093"/>
                  <a:pt x="4510404" y="1647453"/>
                  <a:pt x="4883532" y="2041790"/>
                </a:cubicBezTo>
                <a:lnTo>
                  <a:pt x="4902201" y="2063894"/>
                </a:lnTo>
                <a:lnTo>
                  <a:pt x="4902201" y="4829929"/>
                </a:lnTo>
                <a:lnTo>
                  <a:pt x="4883532" y="4852033"/>
                </a:lnTo>
                <a:cubicBezTo>
                  <a:pt x="4510404" y="5246369"/>
                  <a:pt x="3982437" y="5492730"/>
                  <a:pt x="3397976" y="5492730"/>
                </a:cubicBezTo>
                <a:cubicBezTo>
                  <a:pt x="2269928" y="5492730"/>
                  <a:pt x="1352157" y="4574960"/>
                  <a:pt x="1352157" y="3446912"/>
                </a:cubicBezTo>
                <a:cubicBezTo>
                  <a:pt x="1352157" y="2318864"/>
                  <a:pt x="2269928" y="1401093"/>
                  <a:pt x="3397976" y="1401093"/>
                </a:cubicBezTo>
                <a:close/>
                <a:moveTo>
                  <a:pt x="784752" y="0"/>
                </a:moveTo>
                <a:lnTo>
                  <a:pt x="4902201" y="0"/>
                </a:lnTo>
                <a:lnTo>
                  <a:pt x="4902201" y="1808041"/>
                </a:lnTo>
                <a:lnTo>
                  <a:pt x="4872985" y="1779429"/>
                </a:lnTo>
                <a:cubicBezTo>
                  <a:pt x="4479869" y="1431217"/>
                  <a:pt x="3963200" y="1219522"/>
                  <a:pt x="3397976" y="1219522"/>
                </a:cubicBezTo>
                <a:cubicBezTo>
                  <a:pt x="2169846" y="1219522"/>
                  <a:pt x="1170652" y="2218781"/>
                  <a:pt x="1170652" y="3446912"/>
                </a:cubicBezTo>
                <a:cubicBezTo>
                  <a:pt x="1170652" y="4675042"/>
                  <a:pt x="2169781" y="5674236"/>
                  <a:pt x="3397976" y="5674236"/>
                </a:cubicBezTo>
                <a:lnTo>
                  <a:pt x="3398042" y="5674301"/>
                </a:lnTo>
                <a:cubicBezTo>
                  <a:pt x="3963264" y="5674301"/>
                  <a:pt x="4479884" y="5462607"/>
                  <a:pt x="4873031" y="5114395"/>
                </a:cubicBezTo>
                <a:lnTo>
                  <a:pt x="4902201" y="5085830"/>
                </a:lnTo>
                <a:lnTo>
                  <a:pt x="4902201" y="6858000"/>
                </a:lnTo>
                <a:lnTo>
                  <a:pt x="768287" y="6858000"/>
                </a:lnTo>
                <a:lnTo>
                  <a:pt x="633873" y="6565567"/>
                </a:lnTo>
                <a:cubicBezTo>
                  <a:pt x="225832" y="5607786"/>
                  <a:pt x="0" y="4553723"/>
                  <a:pt x="0" y="3446912"/>
                </a:cubicBezTo>
                <a:cubicBezTo>
                  <a:pt x="0" y="2340100"/>
                  <a:pt x="225832" y="1286037"/>
                  <a:pt x="633873" y="328256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6" name="Päivämäärän paikkamerkki 65">
            <a:extLst>
              <a:ext uri="{FF2B5EF4-FFF2-40B4-BE49-F238E27FC236}">
                <a16:creationId xmlns:a16="http://schemas.microsoft.com/office/drawing/2014/main" id="{6EB5A1A3-2CBD-B9C6-6314-DED8F566B0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18D7D71-F8BE-8C40-827F-59929CAB0979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67" name="Alatunnisteen paikkamerkki 66">
            <a:extLst>
              <a:ext uri="{FF2B5EF4-FFF2-40B4-BE49-F238E27FC236}">
                <a16:creationId xmlns:a16="http://schemas.microsoft.com/office/drawing/2014/main" id="{651014B1-C8F7-F3F4-CEA5-FD0C6D8D10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743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musta_kuvalogontaustalla_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>
            <a:extLst>
              <a:ext uri="{FF2B5EF4-FFF2-40B4-BE49-F238E27FC236}">
                <a16:creationId xmlns:a16="http://schemas.microsoft.com/office/drawing/2014/main" id="{99EF0484-4B63-4BC5-2DA8-F1BCCC94B45F}"/>
              </a:ext>
            </a:extLst>
          </p:cNvPr>
          <p:cNvSpPr/>
          <p:nvPr userDrawn="1"/>
        </p:nvSpPr>
        <p:spPr>
          <a:xfrm>
            <a:off x="8321654" y="1057083"/>
            <a:ext cx="4743833" cy="47438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7" name="Kuvan paikkamerkki 36">
            <a:extLst>
              <a:ext uri="{FF2B5EF4-FFF2-40B4-BE49-F238E27FC236}">
                <a16:creationId xmlns:a16="http://schemas.microsoft.com/office/drawing/2014/main" id="{3C640CCF-DA89-C390-5E40-C6C2891C54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9801" y="0"/>
            <a:ext cx="4902201" cy="6858000"/>
          </a:xfrm>
          <a:custGeom>
            <a:avLst/>
            <a:gdLst>
              <a:gd name="connsiteX0" fmla="*/ 2202662 w 4902201"/>
              <a:gd name="connsiteY0" fmla="*/ 2532990 h 6858000"/>
              <a:gd name="connsiteX1" fmla="*/ 2138202 w 4902201"/>
              <a:gd name="connsiteY1" fmla="*/ 2597451 h 6858000"/>
              <a:gd name="connsiteX2" fmla="*/ 2138202 w 4902201"/>
              <a:gd name="connsiteY2" fmla="*/ 4405851 h 6858000"/>
              <a:gd name="connsiteX3" fmla="*/ 2202662 w 4902201"/>
              <a:gd name="connsiteY3" fmla="*/ 4470310 h 6858000"/>
              <a:gd name="connsiteX4" fmla="*/ 2309204 w 4902201"/>
              <a:gd name="connsiteY4" fmla="*/ 4470310 h 6858000"/>
              <a:gd name="connsiteX5" fmla="*/ 2373664 w 4902201"/>
              <a:gd name="connsiteY5" fmla="*/ 4405851 h 6858000"/>
              <a:gd name="connsiteX6" fmla="*/ 2373664 w 4902201"/>
              <a:gd name="connsiteY6" fmla="*/ 3672652 h 6858000"/>
              <a:gd name="connsiteX7" fmla="*/ 3145095 w 4902201"/>
              <a:gd name="connsiteY7" fmla="*/ 3672652 h 6858000"/>
              <a:gd name="connsiteX8" fmla="*/ 3209555 w 4902201"/>
              <a:gd name="connsiteY8" fmla="*/ 3608191 h 6858000"/>
              <a:gd name="connsiteX9" fmla="*/ 3209555 w 4902201"/>
              <a:gd name="connsiteY9" fmla="*/ 3528987 h 6858000"/>
              <a:gd name="connsiteX10" fmla="*/ 3145095 w 4902201"/>
              <a:gd name="connsiteY10" fmla="*/ 3464527 h 6858000"/>
              <a:gd name="connsiteX11" fmla="*/ 2373664 w 4902201"/>
              <a:gd name="connsiteY11" fmla="*/ 3464527 h 6858000"/>
              <a:gd name="connsiteX12" fmla="*/ 2373664 w 4902201"/>
              <a:gd name="connsiteY12" fmla="*/ 2741115 h 6858000"/>
              <a:gd name="connsiteX13" fmla="*/ 3278972 w 4902201"/>
              <a:gd name="connsiteY13" fmla="*/ 2741115 h 6858000"/>
              <a:gd name="connsiteX14" fmla="*/ 3343433 w 4902201"/>
              <a:gd name="connsiteY14" fmla="*/ 2676655 h 6858000"/>
              <a:gd name="connsiteX15" fmla="*/ 3343433 w 4902201"/>
              <a:gd name="connsiteY15" fmla="*/ 2597451 h 6858000"/>
              <a:gd name="connsiteX16" fmla="*/ 3278972 w 4902201"/>
              <a:gd name="connsiteY16" fmla="*/ 2532990 h 6858000"/>
              <a:gd name="connsiteX17" fmla="*/ 3983204 w 4902201"/>
              <a:gd name="connsiteY17" fmla="*/ 2505719 h 6858000"/>
              <a:gd name="connsiteX18" fmla="*/ 3925333 w 4902201"/>
              <a:gd name="connsiteY18" fmla="*/ 2543168 h 6858000"/>
              <a:gd name="connsiteX19" fmla="*/ 3094923 w 4902201"/>
              <a:gd name="connsiteY19" fmla="*/ 4381514 h 6858000"/>
              <a:gd name="connsiteX20" fmla="*/ 3097468 w 4902201"/>
              <a:gd name="connsiteY20" fmla="*/ 4442321 h 6858000"/>
              <a:gd name="connsiteX21" fmla="*/ 3152794 w 4902201"/>
              <a:gd name="connsiteY21" fmla="*/ 4470310 h 6858000"/>
              <a:gd name="connsiteX22" fmla="*/ 3262075 w 4902201"/>
              <a:gd name="connsiteY22" fmla="*/ 4470310 h 6858000"/>
              <a:gd name="connsiteX23" fmla="*/ 3319945 w 4902201"/>
              <a:gd name="connsiteY23" fmla="*/ 4432861 h 6858000"/>
              <a:gd name="connsiteX24" fmla="*/ 3991359 w 4902201"/>
              <a:gd name="connsiteY24" fmla="*/ 2924186 h 6858000"/>
              <a:gd name="connsiteX25" fmla="*/ 3996970 w 4902201"/>
              <a:gd name="connsiteY25" fmla="*/ 2924186 h 6858000"/>
              <a:gd name="connsiteX26" fmla="*/ 4668188 w 4902201"/>
              <a:gd name="connsiteY26" fmla="*/ 4432404 h 6858000"/>
              <a:gd name="connsiteX27" fmla="*/ 4726254 w 4902201"/>
              <a:gd name="connsiteY27" fmla="*/ 4470310 h 6858000"/>
              <a:gd name="connsiteX28" fmla="*/ 4835536 w 4902201"/>
              <a:gd name="connsiteY28" fmla="*/ 4470310 h 6858000"/>
              <a:gd name="connsiteX29" fmla="*/ 4835470 w 4902201"/>
              <a:gd name="connsiteY29" fmla="*/ 4470245 h 6858000"/>
              <a:gd name="connsiteX30" fmla="*/ 4890796 w 4902201"/>
              <a:gd name="connsiteY30" fmla="*/ 4442256 h 6858000"/>
              <a:gd name="connsiteX31" fmla="*/ 4893342 w 4902201"/>
              <a:gd name="connsiteY31" fmla="*/ 4381580 h 6858000"/>
              <a:gd name="connsiteX32" fmla="*/ 4068149 w 4902201"/>
              <a:gd name="connsiteY32" fmla="*/ 2542711 h 6858000"/>
              <a:gd name="connsiteX33" fmla="*/ 4010476 w 4902201"/>
              <a:gd name="connsiteY33" fmla="*/ 2505719 h 6858000"/>
              <a:gd name="connsiteX34" fmla="*/ 3397976 w 4902201"/>
              <a:gd name="connsiteY34" fmla="*/ 1401093 h 6858000"/>
              <a:gd name="connsiteX35" fmla="*/ 4883532 w 4902201"/>
              <a:gd name="connsiteY35" fmla="*/ 2041790 h 6858000"/>
              <a:gd name="connsiteX36" fmla="*/ 4902201 w 4902201"/>
              <a:gd name="connsiteY36" fmla="*/ 2063894 h 6858000"/>
              <a:gd name="connsiteX37" fmla="*/ 4902201 w 4902201"/>
              <a:gd name="connsiteY37" fmla="*/ 4829929 h 6858000"/>
              <a:gd name="connsiteX38" fmla="*/ 4883532 w 4902201"/>
              <a:gd name="connsiteY38" fmla="*/ 4852033 h 6858000"/>
              <a:gd name="connsiteX39" fmla="*/ 3397976 w 4902201"/>
              <a:gd name="connsiteY39" fmla="*/ 5492730 h 6858000"/>
              <a:gd name="connsiteX40" fmla="*/ 1352157 w 4902201"/>
              <a:gd name="connsiteY40" fmla="*/ 3446912 h 6858000"/>
              <a:gd name="connsiteX41" fmla="*/ 3397976 w 4902201"/>
              <a:gd name="connsiteY41" fmla="*/ 1401093 h 6858000"/>
              <a:gd name="connsiteX42" fmla="*/ 784752 w 4902201"/>
              <a:gd name="connsiteY42" fmla="*/ 0 h 6858000"/>
              <a:gd name="connsiteX43" fmla="*/ 4902201 w 4902201"/>
              <a:gd name="connsiteY43" fmla="*/ 0 h 6858000"/>
              <a:gd name="connsiteX44" fmla="*/ 4902201 w 4902201"/>
              <a:gd name="connsiteY44" fmla="*/ 1808041 h 6858000"/>
              <a:gd name="connsiteX45" fmla="*/ 4872985 w 4902201"/>
              <a:gd name="connsiteY45" fmla="*/ 1779429 h 6858000"/>
              <a:gd name="connsiteX46" fmla="*/ 3397976 w 4902201"/>
              <a:gd name="connsiteY46" fmla="*/ 1219522 h 6858000"/>
              <a:gd name="connsiteX47" fmla="*/ 1170652 w 4902201"/>
              <a:gd name="connsiteY47" fmla="*/ 3446912 h 6858000"/>
              <a:gd name="connsiteX48" fmla="*/ 3397976 w 4902201"/>
              <a:gd name="connsiteY48" fmla="*/ 5674236 h 6858000"/>
              <a:gd name="connsiteX49" fmla="*/ 3398042 w 4902201"/>
              <a:gd name="connsiteY49" fmla="*/ 5674301 h 6858000"/>
              <a:gd name="connsiteX50" fmla="*/ 4873031 w 4902201"/>
              <a:gd name="connsiteY50" fmla="*/ 5114395 h 6858000"/>
              <a:gd name="connsiteX51" fmla="*/ 4902201 w 4902201"/>
              <a:gd name="connsiteY51" fmla="*/ 5085830 h 6858000"/>
              <a:gd name="connsiteX52" fmla="*/ 4902201 w 4902201"/>
              <a:gd name="connsiteY52" fmla="*/ 6858000 h 6858000"/>
              <a:gd name="connsiteX53" fmla="*/ 768287 w 4902201"/>
              <a:gd name="connsiteY53" fmla="*/ 6858000 h 6858000"/>
              <a:gd name="connsiteX54" fmla="*/ 633873 w 4902201"/>
              <a:gd name="connsiteY54" fmla="*/ 6565567 h 6858000"/>
              <a:gd name="connsiteX55" fmla="*/ 0 w 4902201"/>
              <a:gd name="connsiteY55" fmla="*/ 3446912 h 6858000"/>
              <a:gd name="connsiteX56" fmla="*/ 633873 w 4902201"/>
              <a:gd name="connsiteY56" fmla="*/ 328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02201" h="6858000">
                <a:moveTo>
                  <a:pt x="2202662" y="2532990"/>
                </a:moveTo>
                <a:cubicBezTo>
                  <a:pt x="2167105" y="2532990"/>
                  <a:pt x="2138202" y="2561892"/>
                  <a:pt x="2138202" y="2597451"/>
                </a:cubicBezTo>
                <a:lnTo>
                  <a:pt x="2138202" y="4405851"/>
                </a:lnTo>
                <a:cubicBezTo>
                  <a:pt x="2138202" y="4441407"/>
                  <a:pt x="2167105" y="4470310"/>
                  <a:pt x="2202662" y="4470310"/>
                </a:cubicBezTo>
                <a:lnTo>
                  <a:pt x="2309204" y="4470310"/>
                </a:lnTo>
                <a:cubicBezTo>
                  <a:pt x="2343586" y="4470310"/>
                  <a:pt x="2373664" y="4440168"/>
                  <a:pt x="2373664" y="4405851"/>
                </a:cubicBezTo>
                <a:lnTo>
                  <a:pt x="2373664" y="3672652"/>
                </a:lnTo>
                <a:lnTo>
                  <a:pt x="3145095" y="3672652"/>
                </a:lnTo>
                <a:cubicBezTo>
                  <a:pt x="3179413" y="3672652"/>
                  <a:pt x="3209555" y="3642510"/>
                  <a:pt x="3209555" y="3608191"/>
                </a:cubicBezTo>
                <a:lnTo>
                  <a:pt x="3209555" y="3528987"/>
                </a:lnTo>
                <a:cubicBezTo>
                  <a:pt x="3209555" y="3494669"/>
                  <a:pt x="3179413" y="3464527"/>
                  <a:pt x="3145095" y="3464527"/>
                </a:cubicBezTo>
                <a:lnTo>
                  <a:pt x="2373664" y="3464527"/>
                </a:lnTo>
                <a:lnTo>
                  <a:pt x="2373664" y="2741115"/>
                </a:lnTo>
                <a:lnTo>
                  <a:pt x="3278972" y="2741115"/>
                </a:lnTo>
                <a:cubicBezTo>
                  <a:pt x="3314530" y="2741115"/>
                  <a:pt x="3343433" y="2712212"/>
                  <a:pt x="3343433" y="2676655"/>
                </a:cubicBezTo>
                <a:lnTo>
                  <a:pt x="3343433" y="2597451"/>
                </a:lnTo>
                <a:cubicBezTo>
                  <a:pt x="3343433" y="2561958"/>
                  <a:pt x="3314530" y="2532990"/>
                  <a:pt x="3278972" y="2532990"/>
                </a:cubicBezTo>
                <a:close/>
                <a:moveTo>
                  <a:pt x="3983204" y="2505719"/>
                </a:moveTo>
                <a:cubicBezTo>
                  <a:pt x="3957563" y="2505719"/>
                  <a:pt x="3937599" y="2518507"/>
                  <a:pt x="3925333" y="2543168"/>
                </a:cubicBezTo>
                <a:lnTo>
                  <a:pt x="3094923" y="4381514"/>
                </a:lnTo>
                <a:cubicBezTo>
                  <a:pt x="3085267" y="4402523"/>
                  <a:pt x="3086180" y="4424705"/>
                  <a:pt x="3097468" y="4442321"/>
                </a:cubicBezTo>
                <a:cubicBezTo>
                  <a:pt x="3108885" y="4460067"/>
                  <a:pt x="3129045" y="4470310"/>
                  <a:pt x="3152794" y="4470310"/>
                </a:cubicBezTo>
                <a:lnTo>
                  <a:pt x="3262075" y="4470310"/>
                </a:lnTo>
                <a:cubicBezTo>
                  <a:pt x="3291695" y="4470310"/>
                  <a:pt x="3312573" y="4451259"/>
                  <a:pt x="3319945" y="4432861"/>
                </a:cubicBezTo>
                <a:lnTo>
                  <a:pt x="3991359" y="2924186"/>
                </a:lnTo>
                <a:lnTo>
                  <a:pt x="3996970" y="2924186"/>
                </a:lnTo>
                <a:cubicBezTo>
                  <a:pt x="4134698" y="3230827"/>
                  <a:pt x="4663034" y="4420791"/>
                  <a:pt x="4668188" y="4432404"/>
                </a:cubicBezTo>
                <a:cubicBezTo>
                  <a:pt x="4675690" y="4451259"/>
                  <a:pt x="4696569" y="4470310"/>
                  <a:pt x="4726254" y="4470310"/>
                </a:cubicBezTo>
                <a:lnTo>
                  <a:pt x="4835536" y="4470310"/>
                </a:lnTo>
                <a:lnTo>
                  <a:pt x="4835470" y="4470245"/>
                </a:lnTo>
                <a:cubicBezTo>
                  <a:pt x="4859219" y="4470245"/>
                  <a:pt x="4879380" y="4460067"/>
                  <a:pt x="4890796" y="4442256"/>
                </a:cubicBezTo>
                <a:cubicBezTo>
                  <a:pt x="4902018" y="4424640"/>
                  <a:pt x="4902998" y="4402523"/>
                  <a:pt x="4893342" y="4381580"/>
                </a:cubicBezTo>
                <a:lnTo>
                  <a:pt x="4068149" y="2542711"/>
                </a:lnTo>
                <a:cubicBezTo>
                  <a:pt x="4052818" y="2512113"/>
                  <a:pt x="4028352" y="2505719"/>
                  <a:pt x="4010476" y="2505719"/>
                </a:cubicBezTo>
                <a:close/>
                <a:moveTo>
                  <a:pt x="3397976" y="1401093"/>
                </a:moveTo>
                <a:cubicBezTo>
                  <a:pt x="3982437" y="1401093"/>
                  <a:pt x="4510404" y="1647453"/>
                  <a:pt x="4883532" y="2041790"/>
                </a:cubicBezTo>
                <a:lnTo>
                  <a:pt x="4902201" y="2063894"/>
                </a:lnTo>
                <a:lnTo>
                  <a:pt x="4902201" y="4829929"/>
                </a:lnTo>
                <a:lnTo>
                  <a:pt x="4883532" y="4852033"/>
                </a:lnTo>
                <a:cubicBezTo>
                  <a:pt x="4510404" y="5246369"/>
                  <a:pt x="3982437" y="5492730"/>
                  <a:pt x="3397976" y="5492730"/>
                </a:cubicBezTo>
                <a:cubicBezTo>
                  <a:pt x="2269928" y="5492730"/>
                  <a:pt x="1352157" y="4574960"/>
                  <a:pt x="1352157" y="3446912"/>
                </a:cubicBezTo>
                <a:cubicBezTo>
                  <a:pt x="1352157" y="2318864"/>
                  <a:pt x="2269928" y="1401093"/>
                  <a:pt x="3397976" y="1401093"/>
                </a:cubicBezTo>
                <a:close/>
                <a:moveTo>
                  <a:pt x="784752" y="0"/>
                </a:moveTo>
                <a:lnTo>
                  <a:pt x="4902201" y="0"/>
                </a:lnTo>
                <a:lnTo>
                  <a:pt x="4902201" y="1808041"/>
                </a:lnTo>
                <a:lnTo>
                  <a:pt x="4872985" y="1779429"/>
                </a:lnTo>
                <a:cubicBezTo>
                  <a:pt x="4479869" y="1431217"/>
                  <a:pt x="3963200" y="1219522"/>
                  <a:pt x="3397976" y="1219522"/>
                </a:cubicBezTo>
                <a:cubicBezTo>
                  <a:pt x="2169846" y="1219522"/>
                  <a:pt x="1170652" y="2218781"/>
                  <a:pt x="1170652" y="3446912"/>
                </a:cubicBezTo>
                <a:cubicBezTo>
                  <a:pt x="1170652" y="4675042"/>
                  <a:pt x="2169781" y="5674236"/>
                  <a:pt x="3397976" y="5674236"/>
                </a:cubicBezTo>
                <a:lnTo>
                  <a:pt x="3398042" y="5674301"/>
                </a:lnTo>
                <a:cubicBezTo>
                  <a:pt x="3963264" y="5674301"/>
                  <a:pt x="4479884" y="5462607"/>
                  <a:pt x="4873031" y="5114395"/>
                </a:cubicBezTo>
                <a:lnTo>
                  <a:pt x="4902201" y="5085830"/>
                </a:lnTo>
                <a:lnTo>
                  <a:pt x="4902201" y="6858000"/>
                </a:lnTo>
                <a:lnTo>
                  <a:pt x="768287" y="6858000"/>
                </a:lnTo>
                <a:lnTo>
                  <a:pt x="633873" y="6565567"/>
                </a:lnTo>
                <a:cubicBezTo>
                  <a:pt x="225832" y="5607786"/>
                  <a:pt x="0" y="4553723"/>
                  <a:pt x="0" y="3446912"/>
                </a:cubicBezTo>
                <a:cubicBezTo>
                  <a:pt x="0" y="2340100"/>
                  <a:pt x="225832" y="1286037"/>
                  <a:pt x="633873" y="3282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79908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magenta_kuvalogontaustalla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>
            <a:extLst>
              <a:ext uri="{FF2B5EF4-FFF2-40B4-BE49-F238E27FC236}">
                <a16:creationId xmlns:a16="http://schemas.microsoft.com/office/drawing/2014/main" id="{99EF0484-4B63-4BC5-2DA8-F1BCCC94B45F}"/>
              </a:ext>
            </a:extLst>
          </p:cNvPr>
          <p:cNvSpPr/>
          <p:nvPr userDrawn="1"/>
        </p:nvSpPr>
        <p:spPr>
          <a:xfrm>
            <a:off x="8321654" y="1057083"/>
            <a:ext cx="4743833" cy="474383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7" name="Kuvan paikkamerkki 36">
            <a:extLst>
              <a:ext uri="{FF2B5EF4-FFF2-40B4-BE49-F238E27FC236}">
                <a16:creationId xmlns:a16="http://schemas.microsoft.com/office/drawing/2014/main" id="{3C640CCF-DA89-C390-5E40-C6C2891C54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9801" y="0"/>
            <a:ext cx="4902201" cy="6858000"/>
          </a:xfrm>
          <a:custGeom>
            <a:avLst/>
            <a:gdLst>
              <a:gd name="connsiteX0" fmla="*/ 2202662 w 4902201"/>
              <a:gd name="connsiteY0" fmla="*/ 2532990 h 6858000"/>
              <a:gd name="connsiteX1" fmla="*/ 2138202 w 4902201"/>
              <a:gd name="connsiteY1" fmla="*/ 2597451 h 6858000"/>
              <a:gd name="connsiteX2" fmla="*/ 2138202 w 4902201"/>
              <a:gd name="connsiteY2" fmla="*/ 4405851 h 6858000"/>
              <a:gd name="connsiteX3" fmla="*/ 2202662 w 4902201"/>
              <a:gd name="connsiteY3" fmla="*/ 4470310 h 6858000"/>
              <a:gd name="connsiteX4" fmla="*/ 2309204 w 4902201"/>
              <a:gd name="connsiteY4" fmla="*/ 4470310 h 6858000"/>
              <a:gd name="connsiteX5" fmla="*/ 2373664 w 4902201"/>
              <a:gd name="connsiteY5" fmla="*/ 4405851 h 6858000"/>
              <a:gd name="connsiteX6" fmla="*/ 2373664 w 4902201"/>
              <a:gd name="connsiteY6" fmla="*/ 3672652 h 6858000"/>
              <a:gd name="connsiteX7" fmla="*/ 3145095 w 4902201"/>
              <a:gd name="connsiteY7" fmla="*/ 3672652 h 6858000"/>
              <a:gd name="connsiteX8" fmla="*/ 3209555 w 4902201"/>
              <a:gd name="connsiteY8" fmla="*/ 3608191 h 6858000"/>
              <a:gd name="connsiteX9" fmla="*/ 3209555 w 4902201"/>
              <a:gd name="connsiteY9" fmla="*/ 3528987 h 6858000"/>
              <a:gd name="connsiteX10" fmla="*/ 3145095 w 4902201"/>
              <a:gd name="connsiteY10" fmla="*/ 3464527 h 6858000"/>
              <a:gd name="connsiteX11" fmla="*/ 2373664 w 4902201"/>
              <a:gd name="connsiteY11" fmla="*/ 3464527 h 6858000"/>
              <a:gd name="connsiteX12" fmla="*/ 2373664 w 4902201"/>
              <a:gd name="connsiteY12" fmla="*/ 2741115 h 6858000"/>
              <a:gd name="connsiteX13" fmla="*/ 3278972 w 4902201"/>
              <a:gd name="connsiteY13" fmla="*/ 2741115 h 6858000"/>
              <a:gd name="connsiteX14" fmla="*/ 3343433 w 4902201"/>
              <a:gd name="connsiteY14" fmla="*/ 2676655 h 6858000"/>
              <a:gd name="connsiteX15" fmla="*/ 3343433 w 4902201"/>
              <a:gd name="connsiteY15" fmla="*/ 2597451 h 6858000"/>
              <a:gd name="connsiteX16" fmla="*/ 3278972 w 4902201"/>
              <a:gd name="connsiteY16" fmla="*/ 2532990 h 6858000"/>
              <a:gd name="connsiteX17" fmla="*/ 3983204 w 4902201"/>
              <a:gd name="connsiteY17" fmla="*/ 2505719 h 6858000"/>
              <a:gd name="connsiteX18" fmla="*/ 3925333 w 4902201"/>
              <a:gd name="connsiteY18" fmla="*/ 2543168 h 6858000"/>
              <a:gd name="connsiteX19" fmla="*/ 3094923 w 4902201"/>
              <a:gd name="connsiteY19" fmla="*/ 4381514 h 6858000"/>
              <a:gd name="connsiteX20" fmla="*/ 3097468 w 4902201"/>
              <a:gd name="connsiteY20" fmla="*/ 4442321 h 6858000"/>
              <a:gd name="connsiteX21" fmla="*/ 3152794 w 4902201"/>
              <a:gd name="connsiteY21" fmla="*/ 4470310 h 6858000"/>
              <a:gd name="connsiteX22" fmla="*/ 3262075 w 4902201"/>
              <a:gd name="connsiteY22" fmla="*/ 4470310 h 6858000"/>
              <a:gd name="connsiteX23" fmla="*/ 3319945 w 4902201"/>
              <a:gd name="connsiteY23" fmla="*/ 4432861 h 6858000"/>
              <a:gd name="connsiteX24" fmla="*/ 3991359 w 4902201"/>
              <a:gd name="connsiteY24" fmla="*/ 2924186 h 6858000"/>
              <a:gd name="connsiteX25" fmla="*/ 3996970 w 4902201"/>
              <a:gd name="connsiteY25" fmla="*/ 2924186 h 6858000"/>
              <a:gd name="connsiteX26" fmla="*/ 4668188 w 4902201"/>
              <a:gd name="connsiteY26" fmla="*/ 4432404 h 6858000"/>
              <a:gd name="connsiteX27" fmla="*/ 4726254 w 4902201"/>
              <a:gd name="connsiteY27" fmla="*/ 4470310 h 6858000"/>
              <a:gd name="connsiteX28" fmla="*/ 4835536 w 4902201"/>
              <a:gd name="connsiteY28" fmla="*/ 4470310 h 6858000"/>
              <a:gd name="connsiteX29" fmla="*/ 4835470 w 4902201"/>
              <a:gd name="connsiteY29" fmla="*/ 4470245 h 6858000"/>
              <a:gd name="connsiteX30" fmla="*/ 4890796 w 4902201"/>
              <a:gd name="connsiteY30" fmla="*/ 4442256 h 6858000"/>
              <a:gd name="connsiteX31" fmla="*/ 4893342 w 4902201"/>
              <a:gd name="connsiteY31" fmla="*/ 4381580 h 6858000"/>
              <a:gd name="connsiteX32" fmla="*/ 4068149 w 4902201"/>
              <a:gd name="connsiteY32" fmla="*/ 2542711 h 6858000"/>
              <a:gd name="connsiteX33" fmla="*/ 4010476 w 4902201"/>
              <a:gd name="connsiteY33" fmla="*/ 2505719 h 6858000"/>
              <a:gd name="connsiteX34" fmla="*/ 3397976 w 4902201"/>
              <a:gd name="connsiteY34" fmla="*/ 1401093 h 6858000"/>
              <a:gd name="connsiteX35" fmla="*/ 4883532 w 4902201"/>
              <a:gd name="connsiteY35" fmla="*/ 2041790 h 6858000"/>
              <a:gd name="connsiteX36" fmla="*/ 4902201 w 4902201"/>
              <a:gd name="connsiteY36" fmla="*/ 2063894 h 6858000"/>
              <a:gd name="connsiteX37" fmla="*/ 4902201 w 4902201"/>
              <a:gd name="connsiteY37" fmla="*/ 4829929 h 6858000"/>
              <a:gd name="connsiteX38" fmla="*/ 4883532 w 4902201"/>
              <a:gd name="connsiteY38" fmla="*/ 4852033 h 6858000"/>
              <a:gd name="connsiteX39" fmla="*/ 3397976 w 4902201"/>
              <a:gd name="connsiteY39" fmla="*/ 5492730 h 6858000"/>
              <a:gd name="connsiteX40" fmla="*/ 1352157 w 4902201"/>
              <a:gd name="connsiteY40" fmla="*/ 3446912 h 6858000"/>
              <a:gd name="connsiteX41" fmla="*/ 3397976 w 4902201"/>
              <a:gd name="connsiteY41" fmla="*/ 1401093 h 6858000"/>
              <a:gd name="connsiteX42" fmla="*/ 784752 w 4902201"/>
              <a:gd name="connsiteY42" fmla="*/ 0 h 6858000"/>
              <a:gd name="connsiteX43" fmla="*/ 4902201 w 4902201"/>
              <a:gd name="connsiteY43" fmla="*/ 0 h 6858000"/>
              <a:gd name="connsiteX44" fmla="*/ 4902201 w 4902201"/>
              <a:gd name="connsiteY44" fmla="*/ 1808041 h 6858000"/>
              <a:gd name="connsiteX45" fmla="*/ 4872985 w 4902201"/>
              <a:gd name="connsiteY45" fmla="*/ 1779429 h 6858000"/>
              <a:gd name="connsiteX46" fmla="*/ 3397976 w 4902201"/>
              <a:gd name="connsiteY46" fmla="*/ 1219522 h 6858000"/>
              <a:gd name="connsiteX47" fmla="*/ 1170652 w 4902201"/>
              <a:gd name="connsiteY47" fmla="*/ 3446912 h 6858000"/>
              <a:gd name="connsiteX48" fmla="*/ 3397976 w 4902201"/>
              <a:gd name="connsiteY48" fmla="*/ 5674236 h 6858000"/>
              <a:gd name="connsiteX49" fmla="*/ 3398042 w 4902201"/>
              <a:gd name="connsiteY49" fmla="*/ 5674301 h 6858000"/>
              <a:gd name="connsiteX50" fmla="*/ 4873031 w 4902201"/>
              <a:gd name="connsiteY50" fmla="*/ 5114395 h 6858000"/>
              <a:gd name="connsiteX51" fmla="*/ 4902201 w 4902201"/>
              <a:gd name="connsiteY51" fmla="*/ 5085830 h 6858000"/>
              <a:gd name="connsiteX52" fmla="*/ 4902201 w 4902201"/>
              <a:gd name="connsiteY52" fmla="*/ 6858000 h 6858000"/>
              <a:gd name="connsiteX53" fmla="*/ 768287 w 4902201"/>
              <a:gd name="connsiteY53" fmla="*/ 6858000 h 6858000"/>
              <a:gd name="connsiteX54" fmla="*/ 633873 w 4902201"/>
              <a:gd name="connsiteY54" fmla="*/ 6565567 h 6858000"/>
              <a:gd name="connsiteX55" fmla="*/ 0 w 4902201"/>
              <a:gd name="connsiteY55" fmla="*/ 3446912 h 6858000"/>
              <a:gd name="connsiteX56" fmla="*/ 633873 w 4902201"/>
              <a:gd name="connsiteY56" fmla="*/ 328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02201" h="6858000">
                <a:moveTo>
                  <a:pt x="2202662" y="2532990"/>
                </a:moveTo>
                <a:cubicBezTo>
                  <a:pt x="2167105" y="2532990"/>
                  <a:pt x="2138202" y="2561892"/>
                  <a:pt x="2138202" y="2597451"/>
                </a:cubicBezTo>
                <a:lnTo>
                  <a:pt x="2138202" y="4405851"/>
                </a:lnTo>
                <a:cubicBezTo>
                  <a:pt x="2138202" y="4441407"/>
                  <a:pt x="2167105" y="4470310"/>
                  <a:pt x="2202662" y="4470310"/>
                </a:cubicBezTo>
                <a:lnTo>
                  <a:pt x="2309204" y="4470310"/>
                </a:lnTo>
                <a:cubicBezTo>
                  <a:pt x="2343586" y="4470310"/>
                  <a:pt x="2373664" y="4440168"/>
                  <a:pt x="2373664" y="4405851"/>
                </a:cubicBezTo>
                <a:lnTo>
                  <a:pt x="2373664" y="3672652"/>
                </a:lnTo>
                <a:lnTo>
                  <a:pt x="3145095" y="3672652"/>
                </a:lnTo>
                <a:cubicBezTo>
                  <a:pt x="3179413" y="3672652"/>
                  <a:pt x="3209555" y="3642510"/>
                  <a:pt x="3209555" y="3608191"/>
                </a:cubicBezTo>
                <a:lnTo>
                  <a:pt x="3209555" y="3528987"/>
                </a:lnTo>
                <a:cubicBezTo>
                  <a:pt x="3209555" y="3494669"/>
                  <a:pt x="3179413" y="3464527"/>
                  <a:pt x="3145095" y="3464527"/>
                </a:cubicBezTo>
                <a:lnTo>
                  <a:pt x="2373664" y="3464527"/>
                </a:lnTo>
                <a:lnTo>
                  <a:pt x="2373664" y="2741115"/>
                </a:lnTo>
                <a:lnTo>
                  <a:pt x="3278972" y="2741115"/>
                </a:lnTo>
                <a:cubicBezTo>
                  <a:pt x="3314530" y="2741115"/>
                  <a:pt x="3343433" y="2712212"/>
                  <a:pt x="3343433" y="2676655"/>
                </a:cubicBezTo>
                <a:lnTo>
                  <a:pt x="3343433" y="2597451"/>
                </a:lnTo>
                <a:cubicBezTo>
                  <a:pt x="3343433" y="2561958"/>
                  <a:pt x="3314530" y="2532990"/>
                  <a:pt x="3278972" y="2532990"/>
                </a:cubicBezTo>
                <a:close/>
                <a:moveTo>
                  <a:pt x="3983204" y="2505719"/>
                </a:moveTo>
                <a:cubicBezTo>
                  <a:pt x="3957563" y="2505719"/>
                  <a:pt x="3937599" y="2518507"/>
                  <a:pt x="3925333" y="2543168"/>
                </a:cubicBezTo>
                <a:lnTo>
                  <a:pt x="3094923" y="4381514"/>
                </a:lnTo>
                <a:cubicBezTo>
                  <a:pt x="3085267" y="4402523"/>
                  <a:pt x="3086180" y="4424705"/>
                  <a:pt x="3097468" y="4442321"/>
                </a:cubicBezTo>
                <a:cubicBezTo>
                  <a:pt x="3108885" y="4460067"/>
                  <a:pt x="3129045" y="4470310"/>
                  <a:pt x="3152794" y="4470310"/>
                </a:cubicBezTo>
                <a:lnTo>
                  <a:pt x="3262075" y="4470310"/>
                </a:lnTo>
                <a:cubicBezTo>
                  <a:pt x="3291695" y="4470310"/>
                  <a:pt x="3312573" y="4451259"/>
                  <a:pt x="3319945" y="4432861"/>
                </a:cubicBezTo>
                <a:lnTo>
                  <a:pt x="3991359" y="2924186"/>
                </a:lnTo>
                <a:lnTo>
                  <a:pt x="3996970" y="2924186"/>
                </a:lnTo>
                <a:cubicBezTo>
                  <a:pt x="4134698" y="3230827"/>
                  <a:pt x="4663034" y="4420791"/>
                  <a:pt x="4668188" y="4432404"/>
                </a:cubicBezTo>
                <a:cubicBezTo>
                  <a:pt x="4675690" y="4451259"/>
                  <a:pt x="4696569" y="4470310"/>
                  <a:pt x="4726254" y="4470310"/>
                </a:cubicBezTo>
                <a:lnTo>
                  <a:pt x="4835536" y="4470310"/>
                </a:lnTo>
                <a:lnTo>
                  <a:pt x="4835470" y="4470245"/>
                </a:lnTo>
                <a:cubicBezTo>
                  <a:pt x="4859219" y="4470245"/>
                  <a:pt x="4879380" y="4460067"/>
                  <a:pt x="4890796" y="4442256"/>
                </a:cubicBezTo>
                <a:cubicBezTo>
                  <a:pt x="4902018" y="4424640"/>
                  <a:pt x="4902998" y="4402523"/>
                  <a:pt x="4893342" y="4381580"/>
                </a:cubicBezTo>
                <a:lnTo>
                  <a:pt x="4068149" y="2542711"/>
                </a:lnTo>
                <a:cubicBezTo>
                  <a:pt x="4052818" y="2512113"/>
                  <a:pt x="4028352" y="2505719"/>
                  <a:pt x="4010476" y="2505719"/>
                </a:cubicBezTo>
                <a:close/>
                <a:moveTo>
                  <a:pt x="3397976" y="1401093"/>
                </a:moveTo>
                <a:cubicBezTo>
                  <a:pt x="3982437" y="1401093"/>
                  <a:pt x="4510404" y="1647453"/>
                  <a:pt x="4883532" y="2041790"/>
                </a:cubicBezTo>
                <a:lnTo>
                  <a:pt x="4902201" y="2063894"/>
                </a:lnTo>
                <a:lnTo>
                  <a:pt x="4902201" y="4829929"/>
                </a:lnTo>
                <a:lnTo>
                  <a:pt x="4883532" y="4852033"/>
                </a:lnTo>
                <a:cubicBezTo>
                  <a:pt x="4510404" y="5246369"/>
                  <a:pt x="3982437" y="5492730"/>
                  <a:pt x="3397976" y="5492730"/>
                </a:cubicBezTo>
                <a:cubicBezTo>
                  <a:pt x="2269928" y="5492730"/>
                  <a:pt x="1352157" y="4574960"/>
                  <a:pt x="1352157" y="3446912"/>
                </a:cubicBezTo>
                <a:cubicBezTo>
                  <a:pt x="1352157" y="2318864"/>
                  <a:pt x="2269928" y="1401093"/>
                  <a:pt x="3397976" y="1401093"/>
                </a:cubicBezTo>
                <a:close/>
                <a:moveTo>
                  <a:pt x="784752" y="0"/>
                </a:moveTo>
                <a:lnTo>
                  <a:pt x="4902201" y="0"/>
                </a:lnTo>
                <a:lnTo>
                  <a:pt x="4902201" y="1808041"/>
                </a:lnTo>
                <a:lnTo>
                  <a:pt x="4872985" y="1779429"/>
                </a:lnTo>
                <a:cubicBezTo>
                  <a:pt x="4479869" y="1431217"/>
                  <a:pt x="3963200" y="1219522"/>
                  <a:pt x="3397976" y="1219522"/>
                </a:cubicBezTo>
                <a:cubicBezTo>
                  <a:pt x="2169846" y="1219522"/>
                  <a:pt x="1170652" y="2218781"/>
                  <a:pt x="1170652" y="3446912"/>
                </a:cubicBezTo>
                <a:cubicBezTo>
                  <a:pt x="1170652" y="4675042"/>
                  <a:pt x="2169781" y="5674236"/>
                  <a:pt x="3397976" y="5674236"/>
                </a:cubicBezTo>
                <a:lnTo>
                  <a:pt x="3398042" y="5674301"/>
                </a:lnTo>
                <a:cubicBezTo>
                  <a:pt x="3963264" y="5674301"/>
                  <a:pt x="4479884" y="5462607"/>
                  <a:pt x="4873031" y="5114395"/>
                </a:cubicBezTo>
                <a:lnTo>
                  <a:pt x="4902201" y="5085830"/>
                </a:lnTo>
                <a:lnTo>
                  <a:pt x="4902201" y="6858000"/>
                </a:lnTo>
                <a:lnTo>
                  <a:pt x="768287" y="6858000"/>
                </a:lnTo>
                <a:lnTo>
                  <a:pt x="633873" y="6565567"/>
                </a:lnTo>
                <a:cubicBezTo>
                  <a:pt x="225832" y="5607786"/>
                  <a:pt x="0" y="4553723"/>
                  <a:pt x="0" y="3446912"/>
                </a:cubicBezTo>
                <a:cubicBezTo>
                  <a:pt x="0" y="2340100"/>
                  <a:pt x="225832" y="1286037"/>
                  <a:pt x="633873" y="3282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73916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valkoinen_kuvatekstintak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effectLst>
                  <a:glow rad="304800">
                    <a:schemeClr val="bg1">
                      <a:alpha val="40000"/>
                    </a:schemeClr>
                  </a:glo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effectLst>
                  <a:glow rad="304800">
                    <a:schemeClr val="bg1">
                      <a:alpha val="4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Edit the heading basic style by clicking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2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1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valkoinen_kuvalogon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B2A04B-2F0E-D904-4B90-FD807C42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BAD1C440-AC61-6B27-5A68-DC0A6FE85529}"/>
              </a:ext>
            </a:extLst>
          </p:cNvPr>
          <p:cNvSpPr/>
          <p:nvPr userDrawn="1"/>
        </p:nvSpPr>
        <p:spPr>
          <a:xfrm>
            <a:off x="8321654" y="1057083"/>
            <a:ext cx="4743833" cy="47438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Kuvan paikkamerkki 36">
            <a:extLst>
              <a:ext uri="{FF2B5EF4-FFF2-40B4-BE49-F238E27FC236}">
                <a16:creationId xmlns:a16="http://schemas.microsoft.com/office/drawing/2014/main" id="{1AEAADDD-B370-A763-D8FD-811712872F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89797" y="0"/>
            <a:ext cx="4902201" cy="6858000"/>
          </a:xfrm>
          <a:custGeom>
            <a:avLst/>
            <a:gdLst>
              <a:gd name="connsiteX0" fmla="*/ 2202662 w 4902201"/>
              <a:gd name="connsiteY0" fmla="*/ 2532990 h 6858000"/>
              <a:gd name="connsiteX1" fmla="*/ 2138202 w 4902201"/>
              <a:gd name="connsiteY1" fmla="*/ 2597451 h 6858000"/>
              <a:gd name="connsiteX2" fmla="*/ 2138202 w 4902201"/>
              <a:gd name="connsiteY2" fmla="*/ 4405851 h 6858000"/>
              <a:gd name="connsiteX3" fmla="*/ 2202662 w 4902201"/>
              <a:gd name="connsiteY3" fmla="*/ 4470310 h 6858000"/>
              <a:gd name="connsiteX4" fmla="*/ 2309204 w 4902201"/>
              <a:gd name="connsiteY4" fmla="*/ 4470310 h 6858000"/>
              <a:gd name="connsiteX5" fmla="*/ 2373664 w 4902201"/>
              <a:gd name="connsiteY5" fmla="*/ 4405851 h 6858000"/>
              <a:gd name="connsiteX6" fmla="*/ 2373664 w 4902201"/>
              <a:gd name="connsiteY6" fmla="*/ 3672652 h 6858000"/>
              <a:gd name="connsiteX7" fmla="*/ 3145095 w 4902201"/>
              <a:gd name="connsiteY7" fmla="*/ 3672652 h 6858000"/>
              <a:gd name="connsiteX8" fmla="*/ 3209555 w 4902201"/>
              <a:gd name="connsiteY8" fmla="*/ 3608191 h 6858000"/>
              <a:gd name="connsiteX9" fmla="*/ 3209555 w 4902201"/>
              <a:gd name="connsiteY9" fmla="*/ 3528987 h 6858000"/>
              <a:gd name="connsiteX10" fmla="*/ 3145095 w 4902201"/>
              <a:gd name="connsiteY10" fmla="*/ 3464527 h 6858000"/>
              <a:gd name="connsiteX11" fmla="*/ 2373664 w 4902201"/>
              <a:gd name="connsiteY11" fmla="*/ 3464527 h 6858000"/>
              <a:gd name="connsiteX12" fmla="*/ 2373664 w 4902201"/>
              <a:gd name="connsiteY12" fmla="*/ 2741115 h 6858000"/>
              <a:gd name="connsiteX13" fmla="*/ 3278972 w 4902201"/>
              <a:gd name="connsiteY13" fmla="*/ 2741115 h 6858000"/>
              <a:gd name="connsiteX14" fmla="*/ 3343433 w 4902201"/>
              <a:gd name="connsiteY14" fmla="*/ 2676655 h 6858000"/>
              <a:gd name="connsiteX15" fmla="*/ 3343433 w 4902201"/>
              <a:gd name="connsiteY15" fmla="*/ 2597451 h 6858000"/>
              <a:gd name="connsiteX16" fmla="*/ 3278972 w 4902201"/>
              <a:gd name="connsiteY16" fmla="*/ 2532990 h 6858000"/>
              <a:gd name="connsiteX17" fmla="*/ 3983204 w 4902201"/>
              <a:gd name="connsiteY17" fmla="*/ 2505719 h 6858000"/>
              <a:gd name="connsiteX18" fmla="*/ 3925333 w 4902201"/>
              <a:gd name="connsiteY18" fmla="*/ 2543168 h 6858000"/>
              <a:gd name="connsiteX19" fmla="*/ 3094923 w 4902201"/>
              <a:gd name="connsiteY19" fmla="*/ 4381514 h 6858000"/>
              <a:gd name="connsiteX20" fmla="*/ 3097468 w 4902201"/>
              <a:gd name="connsiteY20" fmla="*/ 4442321 h 6858000"/>
              <a:gd name="connsiteX21" fmla="*/ 3152794 w 4902201"/>
              <a:gd name="connsiteY21" fmla="*/ 4470310 h 6858000"/>
              <a:gd name="connsiteX22" fmla="*/ 3262075 w 4902201"/>
              <a:gd name="connsiteY22" fmla="*/ 4470310 h 6858000"/>
              <a:gd name="connsiteX23" fmla="*/ 3319945 w 4902201"/>
              <a:gd name="connsiteY23" fmla="*/ 4432861 h 6858000"/>
              <a:gd name="connsiteX24" fmla="*/ 3991359 w 4902201"/>
              <a:gd name="connsiteY24" fmla="*/ 2924186 h 6858000"/>
              <a:gd name="connsiteX25" fmla="*/ 3996970 w 4902201"/>
              <a:gd name="connsiteY25" fmla="*/ 2924186 h 6858000"/>
              <a:gd name="connsiteX26" fmla="*/ 4668188 w 4902201"/>
              <a:gd name="connsiteY26" fmla="*/ 4432404 h 6858000"/>
              <a:gd name="connsiteX27" fmla="*/ 4726254 w 4902201"/>
              <a:gd name="connsiteY27" fmla="*/ 4470310 h 6858000"/>
              <a:gd name="connsiteX28" fmla="*/ 4835536 w 4902201"/>
              <a:gd name="connsiteY28" fmla="*/ 4470310 h 6858000"/>
              <a:gd name="connsiteX29" fmla="*/ 4835470 w 4902201"/>
              <a:gd name="connsiteY29" fmla="*/ 4470245 h 6858000"/>
              <a:gd name="connsiteX30" fmla="*/ 4890796 w 4902201"/>
              <a:gd name="connsiteY30" fmla="*/ 4442256 h 6858000"/>
              <a:gd name="connsiteX31" fmla="*/ 4893342 w 4902201"/>
              <a:gd name="connsiteY31" fmla="*/ 4381580 h 6858000"/>
              <a:gd name="connsiteX32" fmla="*/ 4068149 w 4902201"/>
              <a:gd name="connsiteY32" fmla="*/ 2542711 h 6858000"/>
              <a:gd name="connsiteX33" fmla="*/ 4010476 w 4902201"/>
              <a:gd name="connsiteY33" fmla="*/ 2505719 h 6858000"/>
              <a:gd name="connsiteX34" fmla="*/ 3397976 w 4902201"/>
              <a:gd name="connsiteY34" fmla="*/ 1401093 h 6858000"/>
              <a:gd name="connsiteX35" fmla="*/ 4883532 w 4902201"/>
              <a:gd name="connsiteY35" fmla="*/ 2041790 h 6858000"/>
              <a:gd name="connsiteX36" fmla="*/ 4902201 w 4902201"/>
              <a:gd name="connsiteY36" fmla="*/ 2063894 h 6858000"/>
              <a:gd name="connsiteX37" fmla="*/ 4902201 w 4902201"/>
              <a:gd name="connsiteY37" fmla="*/ 4829929 h 6858000"/>
              <a:gd name="connsiteX38" fmla="*/ 4883532 w 4902201"/>
              <a:gd name="connsiteY38" fmla="*/ 4852033 h 6858000"/>
              <a:gd name="connsiteX39" fmla="*/ 3397976 w 4902201"/>
              <a:gd name="connsiteY39" fmla="*/ 5492730 h 6858000"/>
              <a:gd name="connsiteX40" fmla="*/ 1352157 w 4902201"/>
              <a:gd name="connsiteY40" fmla="*/ 3446912 h 6858000"/>
              <a:gd name="connsiteX41" fmla="*/ 3397976 w 4902201"/>
              <a:gd name="connsiteY41" fmla="*/ 1401093 h 6858000"/>
              <a:gd name="connsiteX42" fmla="*/ 784752 w 4902201"/>
              <a:gd name="connsiteY42" fmla="*/ 0 h 6858000"/>
              <a:gd name="connsiteX43" fmla="*/ 4902201 w 4902201"/>
              <a:gd name="connsiteY43" fmla="*/ 0 h 6858000"/>
              <a:gd name="connsiteX44" fmla="*/ 4902201 w 4902201"/>
              <a:gd name="connsiteY44" fmla="*/ 1808041 h 6858000"/>
              <a:gd name="connsiteX45" fmla="*/ 4872985 w 4902201"/>
              <a:gd name="connsiteY45" fmla="*/ 1779429 h 6858000"/>
              <a:gd name="connsiteX46" fmla="*/ 3397976 w 4902201"/>
              <a:gd name="connsiteY46" fmla="*/ 1219522 h 6858000"/>
              <a:gd name="connsiteX47" fmla="*/ 1170652 w 4902201"/>
              <a:gd name="connsiteY47" fmla="*/ 3446912 h 6858000"/>
              <a:gd name="connsiteX48" fmla="*/ 3397976 w 4902201"/>
              <a:gd name="connsiteY48" fmla="*/ 5674236 h 6858000"/>
              <a:gd name="connsiteX49" fmla="*/ 3398042 w 4902201"/>
              <a:gd name="connsiteY49" fmla="*/ 5674301 h 6858000"/>
              <a:gd name="connsiteX50" fmla="*/ 4873031 w 4902201"/>
              <a:gd name="connsiteY50" fmla="*/ 5114395 h 6858000"/>
              <a:gd name="connsiteX51" fmla="*/ 4902201 w 4902201"/>
              <a:gd name="connsiteY51" fmla="*/ 5085830 h 6858000"/>
              <a:gd name="connsiteX52" fmla="*/ 4902201 w 4902201"/>
              <a:gd name="connsiteY52" fmla="*/ 6858000 h 6858000"/>
              <a:gd name="connsiteX53" fmla="*/ 768287 w 4902201"/>
              <a:gd name="connsiteY53" fmla="*/ 6858000 h 6858000"/>
              <a:gd name="connsiteX54" fmla="*/ 633873 w 4902201"/>
              <a:gd name="connsiteY54" fmla="*/ 6565567 h 6858000"/>
              <a:gd name="connsiteX55" fmla="*/ 0 w 4902201"/>
              <a:gd name="connsiteY55" fmla="*/ 3446912 h 6858000"/>
              <a:gd name="connsiteX56" fmla="*/ 633873 w 4902201"/>
              <a:gd name="connsiteY56" fmla="*/ 328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02201" h="6858000">
                <a:moveTo>
                  <a:pt x="2202662" y="2532990"/>
                </a:moveTo>
                <a:cubicBezTo>
                  <a:pt x="2167105" y="2532990"/>
                  <a:pt x="2138202" y="2561892"/>
                  <a:pt x="2138202" y="2597451"/>
                </a:cubicBezTo>
                <a:lnTo>
                  <a:pt x="2138202" y="4405851"/>
                </a:lnTo>
                <a:cubicBezTo>
                  <a:pt x="2138202" y="4441407"/>
                  <a:pt x="2167105" y="4470310"/>
                  <a:pt x="2202662" y="4470310"/>
                </a:cubicBezTo>
                <a:lnTo>
                  <a:pt x="2309204" y="4470310"/>
                </a:lnTo>
                <a:cubicBezTo>
                  <a:pt x="2343586" y="4470310"/>
                  <a:pt x="2373664" y="4440168"/>
                  <a:pt x="2373664" y="4405851"/>
                </a:cubicBezTo>
                <a:lnTo>
                  <a:pt x="2373664" y="3672652"/>
                </a:lnTo>
                <a:lnTo>
                  <a:pt x="3145095" y="3672652"/>
                </a:lnTo>
                <a:cubicBezTo>
                  <a:pt x="3179413" y="3672652"/>
                  <a:pt x="3209555" y="3642510"/>
                  <a:pt x="3209555" y="3608191"/>
                </a:cubicBezTo>
                <a:lnTo>
                  <a:pt x="3209555" y="3528987"/>
                </a:lnTo>
                <a:cubicBezTo>
                  <a:pt x="3209555" y="3494669"/>
                  <a:pt x="3179413" y="3464527"/>
                  <a:pt x="3145095" y="3464527"/>
                </a:cubicBezTo>
                <a:lnTo>
                  <a:pt x="2373664" y="3464527"/>
                </a:lnTo>
                <a:lnTo>
                  <a:pt x="2373664" y="2741115"/>
                </a:lnTo>
                <a:lnTo>
                  <a:pt x="3278972" y="2741115"/>
                </a:lnTo>
                <a:cubicBezTo>
                  <a:pt x="3314530" y="2741115"/>
                  <a:pt x="3343433" y="2712212"/>
                  <a:pt x="3343433" y="2676655"/>
                </a:cubicBezTo>
                <a:lnTo>
                  <a:pt x="3343433" y="2597451"/>
                </a:lnTo>
                <a:cubicBezTo>
                  <a:pt x="3343433" y="2561958"/>
                  <a:pt x="3314530" y="2532990"/>
                  <a:pt x="3278972" y="2532990"/>
                </a:cubicBezTo>
                <a:close/>
                <a:moveTo>
                  <a:pt x="3983204" y="2505719"/>
                </a:moveTo>
                <a:cubicBezTo>
                  <a:pt x="3957563" y="2505719"/>
                  <a:pt x="3937599" y="2518507"/>
                  <a:pt x="3925333" y="2543168"/>
                </a:cubicBezTo>
                <a:lnTo>
                  <a:pt x="3094923" y="4381514"/>
                </a:lnTo>
                <a:cubicBezTo>
                  <a:pt x="3085267" y="4402523"/>
                  <a:pt x="3086180" y="4424705"/>
                  <a:pt x="3097468" y="4442321"/>
                </a:cubicBezTo>
                <a:cubicBezTo>
                  <a:pt x="3108885" y="4460067"/>
                  <a:pt x="3129045" y="4470310"/>
                  <a:pt x="3152794" y="4470310"/>
                </a:cubicBezTo>
                <a:lnTo>
                  <a:pt x="3262075" y="4470310"/>
                </a:lnTo>
                <a:cubicBezTo>
                  <a:pt x="3291695" y="4470310"/>
                  <a:pt x="3312573" y="4451259"/>
                  <a:pt x="3319945" y="4432861"/>
                </a:cubicBezTo>
                <a:lnTo>
                  <a:pt x="3991359" y="2924186"/>
                </a:lnTo>
                <a:lnTo>
                  <a:pt x="3996970" y="2924186"/>
                </a:lnTo>
                <a:cubicBezTo>
                  <a:pt x="4134698" y="3230827"/>
                  <a:pt x="4663034" y="4420791"/>
                  <a:pt x="4668188" y="4432404"/>
                </a:cubicBezTo>
                <a:cubicBezTo>
                  <a:pt x="4675690" y="4451259"/>
                  <a:pt x="4696569" y="4470310"/>
                  <a:pt x="4726254" y="4470310"/>
                </a:cubicBezTo>
                <a:lnTo>
                  <a:pt x="4835536" y="4470310"/>
                </a:lnTo>
                <a:lnTo>
                  <a:pt x="4835470" y="4470245"/>
                </a:lnTo>
                <a:cubicBezTo>
                  <a:pt x="4859219" y="4470245"/>
                  <a:pt x="4879380" y="4460067"/>
                  <a:pt x="4890796" y="4442256"/>
                </a:cubicBezTo>
                <a:cubicBezTo>
                  <a:pt x="4902018" y="4424640"/>
                  <a:pt x="4902998" y="4402523"/>
                  <a:pt x="4893342" y="4381580"/>
                </a:cubicBezTo>
                <a:lnTo>
                  <a:pt x="4068149" y="2542711"/>
                </a:lnTo>
                <a:cubicBezTo>
                  <a:pt x="4052818" y="2512113"/>
                  <a:pt x="4028352" y="2505719"/>
                  <a:pt x="4010476" y="2505719"/>
                </a:cubicBezTo>
                <a:close/>
                <a:moveTo>
                  <a:pt x="3397976" y="1401093"/>
                </a:moveTo>
                <a:cubicBezTo>
                  <a:pt x="3982437" y="1401093"/>
                  <a:pt x="4510404" y="1647453"/>
                  <a:pt x="4883532" y="2041790"/>
                </a:cubicBezTo>
                <a:lnTo>
                  <a:pt x="4902201" y="2063894"/>
                </a:lnTo>
                <a:lnTo>
                  <a:pt x="4902201" y="4829929"/>
                </a:lnTo>
                <a:lnTo>
                  <a:pt x="4883532" y="4852033"/>
                </a:lnTo>
                <a:cubicBezTo>
                  <a:pt x="4510404" y="5246369"/>
                  <a:pt x="3982437" y="5492730"/>
                  <a:pt x="3397976" y="5492730"/>
                </a:cubicBezTo>
                <a:cubicBezTo>
                  <a:pt x="2269928" y="5492730"/>
                  <a:pt x="1352157" y="4574960"/>
                  <a:pt x="1352157" y="3446912"/>
                </a:cubicBezTo>
                <a:cubicBezTo>
                  <a:pt x="1352157" y="2318864"/>
                  <a:pt x="2269928" y="1401093"/>
                  <a:pt x="3397976" y="1401093"/>
                </a:cubicBezTo>
                <a:close/>
                <a:moveTo>
                  <a:pt x="784752" y="0"/>
                </a:moveTo>
                <a:lnTo>
                  <a:pt x="4902201" y="0"/>
                </a:lnTo>
                <a:lnTo>
                  <a:pt x="4902201" y="1808041"/>
                </a:lnTo>
                <a:lnTo>
                  <a:pt x="4872985" y="1779429"/>
                </a:lnTo>
                <a:cubicBezTo>
                  <a:pt x="4479869" y="1431217"/>
                  <a:pt x="3963200" y="1219522"/>
                  <a:pt x="3397976" y="1219522"/>
                </a:cubicBezTo>
                <a:cubicBezTo>
                  <a:pt x="2169846" y="1219522"/>
                  <a:pt x="1170652" y="2218781"/>
                  <a:pt x="1170652" y="3446912"/>
                </a:cubicBezTo>
                <a:cubicBezTo>
                  <a:pt x="1170652" y="4675042"/>
                  <a:pt x="2169781" y="5674236"/>
                  <a:pt x="3397976" y="5674236"/>
                </a:cubicBezTo>
                <a:lnTo>
                  <a:pt x="3398042" y="5674301"/>
                </a:lnTo>
                <a:cubicBezTo>
                  <a:pt x="3963264" y="5674301"/>
                  <a:pt x="4479884" y="5462607"/>
                  <a:pt x="4873031" y="5114395"/>
                </a:cubicBezTo>
                <a:lnTo>
                  <a:pt x="4902201" y="5085830"/>
                </a:lnTo>
                <a:lnTo>
                  <a:pt x="4902201" y="6858000"/>
                </a:lnTo>
                <a:lnTo>
                  <a:pt x="768287" y="6858000"/>
                </a:lnTo>
                <a:lnTo>
                  <a:pt x="633873" y="6565567"/>
                </a:lnTo>
                <a:cubicBezTo>
                  <a:pt x="225832" y="5607786"/>
                  <a:pt x="0" y="4553723"/>
                  <a:pt x="0" y="3446912"/>
                </a:cubicBezTo>
                <a:cubicBezTo>
                  <a:pt x="0" y="2340100"/>
                  <a:pt x="225832" y="1286037"/>
                  <a:pt x="633873" y="328256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6" name="Päivämäärän paikkamerkki 65">
            <a:extLst>
              <a:ext uri="{FF2B5EF4-FFF2-40B4-BE49-F238E27FC236}">
                <a16:creationId xmlns:a16="http://schemas.microsoft.com/office/drawing/2014/main" id="{6EB5A1A3-2CBD-B9C6-6314-DED8F566B0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FCCFCF-4C63-724A-8E71-30583C107B78}" type="datetime1">
              <a:rPr lang="fi-FI" smtClean="0"/>
              <a:t>14.2.2025</a:t>
            </a:fld>
            <a:endParaRPr lang="fi-FI" dirty="0"/>
          </a:p>
        </p:txBody>
      </p:sp>
      <p:sp>
        <p:nvSpPr>
          <p:cNvPr id="67" name="Alatunnisteen paikkamerkki 66">
            <a:extLst>
              <a:ext uri="{FF2B5EF4-FFF2-40B4-BE49-F238E27FC236}">
                <a16:creationId xmlns:a16="http://schemas.microsoft.com/office/drawing/2014/main" id="{651014B1-C8F7-F3F4-CEA5-FD0C6D8D10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53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musta_kuvatekstintaustalla_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600" kern="1200" dirty="0">
                <a:solidFill>
                  <a:schemeClr val="bg1"/>
                </a:solidFill>
                <a:effectLst>
                  <a:outerShdw blurRad="540003" sx="105000" sy="105000" algn="ctr" rotWithShape="0">
                    <a:prstClr val="black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sx="105000" sy="105000" algn="ctr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Edit the heading basic style by clicking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2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81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4330" y="1540365"/>
            <a:ext cx="10573347" cy="463659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noProof="0" dirty="0"/>
              <a:t>Edit the basic text styles by clicking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45EA51-F964-8899-09BD-503C9809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49F7-4055-7248-B5DA-FCD2D7885242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146ABF-4E81-C8E4-05AF-CD3F203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A73209-EBA0-1237-07E2-39CDAB05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 dirty="0"/>
              <a:t>category or topic heading</a:t>
            </a:r>
          </a:p>
        </p:txBody>
      </p:sp>
    </p:spTree>
    <p:extLst>
      <p:ext uri="{BB962C8B-B14F-4D97-AF65-F5344CB8AC3E}">
        <p14:creationId xmlns:p14="http://schemas.microsoft.com/office/powerpoint/2010/main" val="4182771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rostus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yöristetty suorakulmio 8">
            <a:extLst>
              <a:ext uri="{FF2B5EF4-FFF2-40B4-BE49-F238E27FC236}">
                <a16:creationId xmlns:a16="http://schemas.microsoft.com/office/drawing/2014/main" id="{2C4111F9-254D-008F-E2D5-B3A9D7C4FFB6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641351"/>
            <a:ext cx="8261371" cy="106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753173"/>
            <a:ext cx="8261371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en-GB" noProof="0" dirty="0"/>
              <a:t>Edit the basic text styles by clicking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45EA51-F964-8899-09BD-503C9809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DA6F-C2E4-8F4E-81D4-8702CE928209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146ABF-4E81-C8E4-05AF-CD3F203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A73209-EBA0-1237-07E2-39CDAB05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76550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_valkoinen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39FD-9386-4B4A-BDD3-7BF851088E4D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2912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_musta_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F246-81EE-DA43-AA9D-0D3C100281E9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85349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_magenta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01F9B-0245-2C49-A36B-64861D9F97B0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4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vaale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0769-CBC4-3141-B516-5CB299CC7F20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8689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tumma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0573347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60E5D-3F57-5C42-A421-F6D87B9AEB9B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99485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valkoinen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5CF-0DA5-1B49-A823-EC09722C3376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0686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musta_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64641E-2859-2D41-A5BA-1F7D6813EDBE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6627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musta_kuvalogontausta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99EF0484-4B63-4BC5-2DA8-F1BCCC94B45F}"/>
              </a:ext>
            </a:extLst>
          </p:cNvPr>
          <p:cNvSpPr/>
          <p:nvPr userDrawn="1"/>
        </p:nvSpPr>
        <p:spPr>
          <a:xfrm>
            <a:off x="8321654" y="1057083"/>
            <a:ext cx="4743833" cy="47438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Kuvan paikkamerkki 36">
            <a:extLst>
              <a:ext uri="{FF2B5EF4-FFF2-40B4-BE49-F238E27FC236}">
                <a16:creationId xmlns:a16="http://schemas.microsoft.com/office/drawing/2014/main" id="{3C640CCF-DA89-C390-5E40-C6C2891C54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9801" y="0"/>
            <a:ext cx="4902201" cy="6858000"/>
          </a:xfrm>
          <a:custGeom>
            <a:avLst/>
            <a:gdLst>
              <a:gd name="connsiteX0" fmla="*/ 2202662 w 4902201"/>
              <a:gd name="connsiteY0" fmla="*/ 2532990 h 6858000"/>
              <a:gd name="connsiteX1" fmla="*/ 2138202 w 4902201"/>
              <a:gd name="connsiteY1" fmla="*/ 2597451 h 6858000"/>
              <a:gd name="connsiteX2" fmla="*/ 2138202 w 4902201"/>
              <a:gd name="connsiteY2" fmla="*/ 4405851 h 6858000"/>
              <a:gd name="connsiteX3" fmla="*/ 2202662 w 4902201"/>
              <a:gd name="connsiteY3" fmla="*/ 4470310 h 6858000"/>
              <a:gd name="connsiteX4" fmla="*/ 2309204 w 4902201"/>
              <a:gd name="connsiteY4" fmla="*/ 4470310 h 6858000"/>
              <a:gd name="connsiteX5" fmla="*/ 2373664 w 4902201"/>
              <a:gd name="connsiteY5" fmla="*/ 4405851 h 6858000"/>
              <a:gd name="connsiteX6" fmla="*/ 2373664 w 4902201"/>
              <a:gd name="connsiteY6" fmla="*/ 3672652 h 6858000"/>
              <a:gd name="connsiteX7" fmla="*/ 3145095 w 4902201"/>
              <a:gd name="connsiteY7" fmla="*/ 3672652 h 6858000"/>
              <a:gd name="connsiteX8" fmla="*/ 3209555 w 4902201"/>
              <a:gd name="connsiteY8" fmla="*/ 3608191 h 6858000"/>
              <a:gd name="connsiteX9" fmla="*/ 3209555 w 4902201"/>
              <a:gd name="connsiteY9" fmla="*/ 3528987 h 6858000"/>
              <a:gd name="connsiteX10" fmla="*/ 3145095 w 4902201"/>
              <a:gd name="connsiteY10" fmla="*/ 3464527 h 6858000"/>
              <a:gd name="connsiteX11" fmla="*/ 2373664 w 4902201"/>
              <a:gd name="connsiteY11" fmla="*/ 3464527 h 6858000"/>
              <a:gd name="connsiteX12" fmla="*/ 2373664 w 4902201"/>
              <a:gd name="connsiteY12" fmla="*/ 2741115 h 6858000"/>
              <a:gd name="connsiteX13" fmla="*/ 3278972 w 4902201"/>
              <a:gd name="connsiteY13" fmla="*/ 2741115 h 6858000"/>
              <a:gd name="connsiteX14" fmla="*/ 3343433 w 4902201"/>
              <a:gd name="connsiteY14" fmla="*/ 2676655 h 6858000"/>
              <a:gd name="connsiteX15" fmla="*/ 3343433 w 4902201"/>
              <a:gd name="connsiteY15" fmla="*/ 2597451 h 6858000"/>
              <a:gd name="connsiteX16" fmla="*/ 3278972 w 4902201"/>
              <a:gd name="connsiteY16" fmla="*/ 2532990 h 6858000"/>
              <a:gd name="connsiteX17" fmla="*/ 3983204 w 4902201"/>
              <a:gd name="connsiteY17" fmla="*/ 2505719 h 6858000"/>
              <a:gd name="connsiteX18" fmla="*/ 3925333 w 4902201"/>
              <a:gd name="connsiteY18" fmla="*/ 2543168 h 6858000"/>
              <a:gd name="connsiteX19" fmla="*/ 3094923 w 4902201"/>
              <a:gd name="connsiteY19" fmla="*/ 4381514 h 6858000"/>
              <a:gd name="connsiteX20" fmla="*/ 3097468 w 4902201"/>
              <a:gd name="connsiteY20" fmla="*/ 4442321 h 6858000"/>
              <a:gd name="connsiteX21" fmla="*/ 3152794 w 4902201"/>
              <a:gd name="connsiteY21" fmla="*/ 4470310 h 6858000"/>
              <a:gd name="connsiteX22" fmla="*/ 3262075 w 4902201"/>
              <a:gd name="connsiteY22" fmla="*/ 4470310 h 6858000"/>
              <a:gd name="connsiteX23" fmla="*/ 3319945 w 4902201"/>
              <a:gd name="connsiteY23" fmla="*/ 4432861 h 6858000"/>
              <a:gd name="connsiteX24" fmla="*/ 3991359 w 4902201"/>
              <a:gd name="connsiteY24" fmla="*/ 2924186 h 6858000"/>
              <a:gd name="connsiteX25" fmla="*/ 3996970 w 4902201"/>
              <a:gd name="connsiteY25" fmla="*/ 2924186 h 6858000"/>
              <a:gd name="connsiteX26" fmla="*/ 4668188 w 4902201"/>
              <a:gd name="connsiteY26" fmla="*/ 4432404 h 6858000"/>
              <a:gd name="connsiteX27" fmla="*/ 4726254 w 4902201"/>
              <a:gd name="connsiteY27" fmla="*/ 4470310 h 6858000"/>
              <a:gd name="connsiteX28" fmla="*/ 4835536 w 4902201"/>
              <a:gd name="connsiteY28" fmla="*/ 4470310 h 6858000"/>
              <a:gd name="connsiteX29" fmla="*/ 4835470 w 4902201"/>
              <a:gd name="connsiteY29" fmla="*/ 4470245 h 6858000"/>
              <a:gd name="connsiteX30" fmla="*/ 4890796 w 4902201"/>
              <a:gd name="connsiteY30" fmla="*/ 4442256 h 6858000"/>
              <a:gd name="connsiteX31" fmla="*/ 4893342 w 4902201"/>
              <a:gd name="connsiteY31" fmla="*/ 4381580 h 6858000"/>
              <a:gd name="connsiteX32" fmla="*/ 4068149 w 4902201"/>
              <a:gd name="connsiteY32" fmla="*/ 2542711 h 6858000"/>
              <a:gd name="connsiteX33" fmla="*/ 4010476 w 4902201"/>
              <a:gd name="connsiteY33" fmla="*/ 2505719 h 6858000"/>
              <a:gd name="connsiteX34" fmla="*/ 3397976 w 4902201"/>
              <a:gd name="connsiteY34" fmla="*/ 1401093 h 6858000"/>
              <a:gd name="connsiteX35" fmla="*/ 4883532 w 4902201"/>
              <a:gd name="connsiteY35" fmla="*/ 2041790 h 6858000"/>
              <a:gd name="connsiteX36" fmla="*/ 4902201 w 4902201"/>
              <a:gd name="connsiteY36" fmla="*/ 2063894 h 6858000"/>
              <a:gd name="connsiteX37" fmla="*/ 4902201 w 4902201"/>
              <a:gd name="connsiteY37" fmla="*/ 4829929 h 6858000"/>
              <a:gd name="connsiteX38" fmla="*/ 4883532 w 4902201"/>
              <a:gd name="connsiteY38" fmla="*/ 4852033 h 6858000"/>
              <a:gd name="connsiteX39" fmla="*/ 3397976 w 4902201"/>
              <a:gd name="connsiteY39" fmla="*/ 5492730 h 6858000"/>
              <a:gd name="connsiteX40" fmla="*/ 1352157 w 4902201"/>
              <a:gd name="connsiteY40" fmla="*/ 3446912 h 6858000"/>
              <a:gd name="connsiteX41" fmla="*/ 3397976 w 4902201"/>
              <a:gd name="connsiteY41" fmla="*/ 1401093 h 6858000"/>
              <a:gd name="connsiteX42" fmla="*/ 784752 w 4902201"/>
              <a:gd name="connsiteY42" fmla="*/ 0 h 6858000"/>
              <a:gd name="connsiteX43" fmla="*/ 4902201 w 4902201"/>
              <a:gd name="connsiteY43" fmla="*/ 0 h 6858000"/>
              <a:gd name="connsiteX44" fmla="*/ 4902201 w 4902201"/>
              <a:gd name="connsiteY44" fmla="*/ 1808041 h 6858000"/>
              <a:gd name="connsiteX45" fmla="*/ 4872985 w 4902201"/>
              <a:gd name="connsiteY45" fmla="*/ 1779429 h 6858000"/>
              <a:gd name="connsiteX46" fmla="*/ 3397976 w 4902201"/>
              <a:gd name="connsiteY46" fmla="*/ 1219522 h 6858000"/>
              <a:gd name="connsiteX47" fmla="*/ 1170652 w 4902201"/>
              <a:gd name="connsiteY47" fmla="*/ 3446912 h 6858000"/>
              <a:gd name="connsiteX48" fmla="*/ 3397976 w 4902201"/>
              <a:gd name="connsiteY48" fmla="*/ 5674236 h 6858000"/>
              <a:gd name="connsiteX49" fmla="*/ 3398042 w 4902201"/>
              <a:gd name="connsiteY49" fmla="*/ 5674301 h 6858000"/>
              <a:gd name="connsiteX50" fmla="*/ 4873031 w 4902201"/>
              <a:gd name="connsiteY50" fmla="*/ 5114395 h 6858000"/>
              <a:gd name="connsiteX51" fmla="*/ 4902201 w 4902201"/>
              <a:gd name="connsiteY51" fmla="*/ 5085830 h 6858000"/>
              <a:gd name="connsiteX52" fmla="*/ 4902201 w 4902201"/>
              <a:gd name="connsiteY52" fmla="*/ 6858000 h 6858000"/>
              <a:gd name="connsiteX53" fmla="*/ 768287 w 4902201"/>
              <a:gd name="connsiteY53" fmla="*/ 6858000 h 6858000"/>
              <a:gd name="connsiteX54" fmla="*/ 633873 w 4902201"/>
              <a:gd name="connsiteY54" fmla="*/ 6565567 h 6858000"/>
              <a:gd name="connsiteX55" fmla="*/ 0 w 4902201"/>
              <a:gd name="connsiteY55" fmla="*/ 3446912 h 6858000"/>
              <a:gd name="connsiteX56" fmla="*/ 633873 w 4902201"/>
              <a:gd name="connsiteY56" fmla="*/ 328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02201" h="6858000">
                <a:moveTo>
                  <a:pt x="2202662" y="2532990"/>
                </a:moveTo>
                <a:cubicBezTo>
                  <a:pt x="2167105" y="2532990"/>
                  <a:pt x="2138202" y="2561892"/>
                  <a:pt x="2138202" y="2597451"/>
                </a:cubicBezTo>
                <a:lnTo>
                  <a:pt x="2138202" y="4405851"/>
                </a:lnTo>
                <a:cubicBezTo>
                  <a:pt x="2138202" y="4441407"/>
                  <a:pt x="2167105" y="4470310"/>
                  <a:pt x="2202662" y="4470310"/>
                </a:cubicBezTo>
                <a:lnTo>
                  <a:pt x="2309204" y="4470310"/>
                </a:lnTo>
                <a:cubicBezTo>
                  <a:pt x="2343586" y="4470310"/>
                  <a:pt x="2373664" y="4440168"/>
                  <a:pt x="2373664" y="4405851"/>
                </a:cubicBezTo>
                <a:lnTo>
                  <a:pt x="2373664" y="3672652"/>
                </a:lnTo>
                <a:lnTo>
                  <a:pt x="3145095" y="3672652"/>
                </a:lnTo>
                <a:cubicBezTo>
                  <a:pt x="3179413" y="3672652"/>
                  <a:pt x="3209555" y="3642510"/>
                  <a:pt x="3209555" y="3608191"/>
                </a:cubicBezTo>
                <a:lnTo>
                  <a:pt x="3209555" y="3528987"/>
                </a:lnTo>
                <a:cubicBezTo>
                  <a:pt x="3209555" y="3494669"/>
                  <a:pt x="3179413" y="3464527"/>
                  <a:pt x="3145095" y="3464527"/>
                </a:cubicBezTo>
                <a:lnTo>
                  <a:pt x="2373664" y="3464527"/>
                </a:lnTo>
                <a:lnTo>
                  <a:pt x="2373664" y="2741115"/>
                </a:lnTo>
                <a:lnTo>
                  <a:pt x="3278972" y="2741115"/>
                </a:lnTo>
                <a:cubicBezTo>
                  <a:pt x="3314530" y="2741115"/>
                  <a:pt x="3343433" y="2712212"/>
                  <a:pt x="3343433" y="2676655"/>
                </a:cubicBezTo>
                <a:lnTo>
                  <a:pt x="3343433" y="2597451"/>
                </a:lnTo>
                <a:cubicBezTo>
                  <a:pt x="3343433" y="2561958"/>
                  <a:pt x="3314530" y="2532990"/>
                  <a:pt x="3278972" y="2532990"/>
                </a:cubicBezTo>
                <a:close/>
                <a:moveTo>
                  <a:pt x="3983204" y="2505719"/>
                </a:moveTo>
                <a:cubicBezTo>
                  <a:pt x="3957563" y="2505719"/>
                  <a:pt x="3937599" y="2518507"/>
                  <a:pt x="3925333" y="2543168"/>
                </a:cubicBezTo>
                <a:lnTo>
                  <a:pt x="3094923" y="4381514"/>
                </a:lnTo>
                <a:cubicBezTo>
                  <a:pt x="3085267" y="4402523"/>
                  <a:pt x="3086180" y="4424705"/>
                  <a:pt x="3097468" y="4442321"/>
                </a:cubicBezTo>
                <a:cubicBezTo>
                  <a:pt x="3108885" y="4460067"/>
                  <a:pt x="3129045" y="4470310"/>
                  <a:pt x="3152794" y="4470310"/>
                </a:cubicBezTo>
                <a:lnTo>
                  <a:pt x="3262075" y="4470310"/>
                </a:lnTo>
                <a:cubicBezTo>
                  <a:pt x="3291695" y="4470310"/>
                  <a:pt x="3312573" y="4451259"/>
                  <a:pt x="3319945" y="4432861"/>
                </a:cubicBezTo>
                <a:lnTo>
                  <a:pt x="3991359" y="2924186"/>
                </a:lnTo>
                <a:lnTo>
                  <a:pt x="3996970" y="2924186"/>
                </a:lnTo>
                <a:cubicBezTo>
                  <a:pt x="4134698" y="3230827"/>
                  <a:pt x="4663034" y="4420791"/>
                  <a:pt x="4668188" y="4432404"/>
                </a:cubicBezTo>
                <a:cubicBezTo>
                  <a:pt x="4675690" y="4451259"/>
                  <a:pt x="4696569" y="4470310"/>
                  <a:pt x="4726254" y="4470310"/>
                </a:cubicBezTo>
                <a:lnTo>
                  <a:pt x="4835536" y="4470310"/>
                </a:lnTo>
                <a:lnTo>
                  <a:pt x="4835470" y="4470245"/>
                </a:lnTo>
                <a:cubicBezTo>
                  <a:pt x="4859219" y="4470245"/>
                  <a:pt x="4879380" y="4460067"/>
                  <a:pt x="4890796" y="4442256"/>
                </a:cubicBezTo>
                <a:cubicBezTo>
                  <a:pt x="4902018" y="4424640"/>
                  <a:pt x="4902998" y="4402523"/>
                  <a:pt x="4893342" y="4381580"/>
                </a:cubicBezTo>
                <a:lnTo>
                  <a:pt x="4068149" y="2542711"/>
                </a:lnTo>
                <a:cubicBezTo>
                  <a:pt x="4052818" y="2512113"/>
                  <a:pt x="4028352" y="2505719"/>
                  <a:pt x="4010476" y="2505719"/>
                </a:cubicBezTo>
                <a:close/>
                <a:moveTo>
                  <a:pt x="3397976" y="1401093"/>
                </a:moveTo>
                <a:cubicBezTo>
                  <a:pt x="3982437" y="1401093"/>
                  <a:pt x="4510404" y="1647453"/>
                  <a:pt x="4883532" y="2041790"/>
                </a:cubicBezTo>
                <a:lnTo>
                  <a:pt x="4902201" y="2063894"/>
                </a:lnTo>
                <a:lnTo>
                  <a:pt x="4902201" y="4829929"/>
                </a:lnTo>
                <a:lnTo>
                  <a:pt x="4883532" y="4852033"/>
                </a:lnTo>
                <a:cubicBezTo>
                  <a:pt x="4510404" y="5246369"/>
                  <a:pt x="3982437" y="5492730"/>
                  <a:pt x="3397976" y="5492730"/>
                </a:cubicBezTo>
                <a:cubicBezTo>
                  <a:pt x="2269928" y="5492730"/>
                  <a:pt x="1352157" y="4574960"/>
                  <a:pt x="1352157" y="3446912"/>
                </a:cubicBezTo>
                <a:cubicBezTo>
                  <a:pt x="1352157" y="2318864"/>
                  <a:pt x="2269928" y="1401093"/>
                  <a:pt x="3397976" y="1401093"/>
                </a:cubicBezTo>
                <a:close/>
                <a:moveTo>
                  <a:pt x="784752" y="0"/>
                </a:moveTo>
                <a:lnTo>
                  <a:pt x="4902201" y="0"/>
                </a:lnTo>
                <a:lnTo>
                  <a:pt x="4902201" y="1808041"/>
                </a:lnTo>
                <a:lnTo>
                  <a:pt x="4872985" y="1779429"/>
                </a:lnTo>
                <a:cubicBezTo>
                  <a:pt x="4479869" y="1431217"/>
                  <a:pt x="3963200" y="1219522"/>
                  <a:pt x="3397976" y="1219522"/>
                </a:cubicBezTo>
                <a:cubicBezTo>
                  <a:pt x="2169846" y="1219522"/>
                  <a:pt x="1170652" y="2218781"/>
                  <a:pt x="1170652" y="3446912"/>
                </a:cubicBezTo>
                <a:cubicBezTo>
                  <a:pt x="1170652" y="4675042"/>
                  <a:pt x="2169781" y="5674236"/>
                  <a:pt x="3397976" y="5674236"/>
                </a:cubicBezTo>
                <a:lnTo>
                  <a:pt x="3398042" y="5674301"/>
                </a:lnTo>
                <a:cubicBezTo>
                  <a:pt x="3963264" y="5674301"/>
                  <a:pt x="4479884" y="5462607"/>
                  <a:pt x="4873031" y="5114395"/>
                </a:cubicBezTo>
                <a:lnTo>
                  <a:pt x="4902201" y="5085830"/>
                </a:lnTo>
                <a:lnTo>
                  <a:pt x="4902201" y="6858000"/>
                </a:lnTo>
                <a:lnTo>
                  <a:pt x="768287" y="6858000"/>
                </a:lnTo>
                <a:lnTo>
                  <a:pt x="633873" y="6565567"/>
                </a:lnTo>
                <a:cubicBezTo>
                  <a:pt x="225832" y="5607786"/>
                  <a:pt x="0" y="4553723"/>
                  <a:pt x="0" y="3446912"/>
                </a:cubicBezTo>
                <a:cubicBezTo>
                  <a:pt x="0" y="2340100"/>
                  <a:pt x="225832" y="1286037"/>
                  <a:pt x="633873" y="3282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91610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dia_magenta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1D2784-ACC8-934A-9338-C6A24D30DAB4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878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vaale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B84CC9F6-8B85-227E-4FB1-7C96B16719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7436-4643-D64C-9E6D-D5BBBC813C1B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0950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_tumma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E3FC6892-C8A8-1CCB-EF63-5A265C1F1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057334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79F48E-6164-A14B-9079-5A13961BAB1B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04635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4331" y="1540363"/>
            <a:ext cx="5139763" cy="4636599"/>
          </a:xfrm>
        </p:spPr>
        <p:txBody>
          <a:bodyPr/>
          <a:lstStyle/>
          <a:p>
            <a:pPr lvl="0"/>
            <a:r>
              <a:rPr lang="en-GB" noProof="0" dirty="0"/>
              <a:t>Edit the basic text styles by clicking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57914" y="1540363"/>
            <a:ext cx="5139764" cy="4636600"/>
          </a:xfrm>
        </p:spPr>
        <p:txBody>
          <a:bodyPr/>
          <a:lstStyle/>
          <a:p>
            <a:pPr lvl="0"/>
            <a:r>
              <a:rPr lang="en-GB" noProof="0" dirty="0"/>
              <a:t>Edit the basic text styles by clicking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992DFF-1CB4-FA9D-D459-A9AE9A3D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C4E1-1DEF-A549-A726-7D58CE264117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6DA880-241E-FCA8-6F95-F6E4E5DD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F29367-DFB2-D648-BF81-78565127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96748AB4-5D82-6D21-4D64-DBF4BF1277D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 dirty="0"/>
              <a:t>category or topic heading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</p:spTree>
    <p:extLst>
      <p:ext uri="{BB962C8B-B14F-4D97-AF65-F5344CB8AC3E}">
        <p14:creationId xmlns:p14="http://schemas.microsoft.com/office/powerpoint/2010/main" val="609316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_2osa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513976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42293"/>
            <a:ext cx="5139764" cy="3934670"/>
          </a:xfrm>
        </p:spPr>
        <p:txBody>
          <a:bodyPr/>
          <a:lstStyle/>
          <a:p>
            <a:pPr lvl="0"/>
            <a:r>
              <a:rPr lang="en-GB" noProof="0" dirty="0"/>
              <a:t>Edit the basic text styles by clicking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7914" y="1540365"/>
            <a:ext cx="5139764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857914" y="2221962"/>
            <a:ext cx="5139763" cy="3955001"/>
          </a:xfrm>
        </p:spPr>
        <p:txBody>
          <a:bodyPr/>
          <a:lstStyle/>
          <a:p>
            <a:pPr lvl="0"/>
            <a:r>
              <a:rPr lang="en-GB" noProof="0" dirty="0"/>
              <a:t>Edit the basic text styles by clicking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4EF1E9-45BF-A189-6F22-5FE8607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2FAA-D5D0-F842-A89A-3196B159CC7A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DA85AF-558C-0227-FC34-F3C17364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144CA0-14A9-78CB-2266-9525BC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4D198E97-AFEB-D9FF-C30D-95A9848A0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 dirty="0"/>
              <a:t>category or topic heading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</p:spTree>
    <p:extLst>
      <p:ext uri="{BB962C8B-B14F-4D97-AF65-F5344CB8AC3E}">
        <p14:creationId xmlns:p14="http://schemas.microsoft.com/office/powerpoint/2010/main" val="36293363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_3osa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368282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42293"/>
            <a:ext cx="3368282" cy="3934670"/>
          </a:xfrm>
        </p:spPr>
        <p:txBody>
          <a:bodyPr/>
          <a:lstStyle/>
          <a:p>
            <a:pPr lvl="0"/>
            <a:r>
              <a:rPr lang="en-GB" noProof="0" dirty="0"/>
              <a:t>Edit the basic text styles by clicking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29395" y="1540365"/>
            <a:ext cx="3368283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29396" y="2221962"/>
            <a:ext cx="3368282" cy="3955001"/>
          </a:xfrm>
        </p:spPr>
        <p:txBody>
          <a:bodyPr/>
          <a:lstStyle/>
          <a:p>
            <a:pPr lvl="0"/>
            <a:r>
              <a:rPr lang="en-GB" noProof="0" dirty="0"/>
              <a:t>Edit the basic text styles by clicking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4EF1E9-45BF-A189-6F22-5FE8607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DC7C-3766-7F48-BA35-CF8B7845506F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DA85AF-558C-0227-FC34-F3C17364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144CA0-14A9-78CB-2266-9525BC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4D198E97-AFEB-D9FF-C30D-95A9848A0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 dirty="0"/>
              <a:t>category or topic heading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26862" y="1550529"/>
            <a:ext cx="3368282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026862" y="2242293"/>
            <a:ext cx="3368282" cy="3934670"/>
          </a:xfrm>
        </p:spPr>
        <p:txBody>
          <a:bodyPr/>
          <a:lstStyle/>
          <a:p>
            <a:pPr lvl="0"/>
            <a:r>
              <a:rPr lang="en-GB" noProof="0" dirty="0"/>
              <a:t>Edit the basic text styles by clicking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71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_4osa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552073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42293"/>
            <a:ext cx="2552073" cy="3934670"/>
          </a:xfrm>
        </p:spPr>
        <p:txBody>
          <a:bodyPr/>
          <a:lstStyle/>
          <a:p>
            <a:pPr lvl="0"/>
            <a:r>
              <a:rPr lang="en-GB" noProof="0" dirty="0"/>
              <a:t>Edit the basic text styles by clicking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82260" y="1550528"/>
            <a:ext cx="2552074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82260" y="2232125"/>
            <a:ext cx="2552073" cy="3955001"/>
          </a:xfrm>
        </p:spPr>
        <p:txBody>
          <a:bodyPr/>
          <a:lstStyle/>
          <a:p>
            <a:pPr lvl="0"/>
            <a:r>
              <a:rPr lang="en-GB" noProof="0" dirty="0"/>
              <a:t>Edit the basic text styles by clicking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4EF1E9-45BF-A189-6F22-5FE8607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D2D7-CF5F-3D4A-BFC0-8AA45BB1F0B5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DA85AF-558C-0227-FC34-F3C17364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144CA0-14A9-78CB-2266-9525BC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4D198E97-AFEB-D9FF-C30D-95A9848A0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 dirty="0"/>
              <a:t>category or topic heading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103295" y="1550529"/>
            <a:ext cx="2552073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03295" y="2242293"/>
            <a:ext cx="2552073" cy="3934670"/>
          </a:xfrm>
        </p:spPr>
        <p:txBody>
          <a:bodyPr/>
          <a:lstStyle/>
          <a:p>
            <a:pPr lvl="0"/>
            <a:r>
              <a:rPr lang="en-GB" noProof="0" dirty="0"/>
              <a:t>Edit the basic text styles by clicking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5136" y="1550528"/>
            <a:ext cx="2552074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445136" y="2232125"/>
            <a:ext cx="2552073" cy="3955001"/>
          </a:xfrm>
        </p:spPr>
        <p:txBody>
          <a:bodyPr/>
          <a:lstStyle/>
          <a:p>
            <a:pPr lvl="0"/>
            <a:r>
              <a:rPr lang="en-GB" noProof="0" dirty="0"/>
              <a:t>Edit the basic text styles by clicking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297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BC3A630-7CB6-B97C-3A6C-28834ADC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CBEE-B092-1245-BCA7-C889B9DF9C7D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709ADF-592A-7BCC-91D2-09AB4DFF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D02647-B233-1E11-0A4E-A7B74D57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3116A7AC-BD6C-0EEF-D92B-582985E245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 dirty="0"/>
              <a:t>category or topic heading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</p:spTree>
    <p:extLst>
      <p:ext uri="{BB962C8B-B14F-4D97-AF65-F5344CB8AC3E}">
        <p14:creationId xmlns:p14="http://schemas.microsoft.com/office/powerpoint/2010/main" val="3149420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48ABA3B-6692-7DE5-E8B4-806AFDEC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F0CC-6CB6-A04E-A76B-D9ACC4D5B888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429AA8-39C8-2EA7-F8BD-5F6CEACF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B8549BE-12E1-77B0-7C66-35389484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0206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4159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magenta_kuvalogontausta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99EF0484-4B63-4BC5-2DA8-F1BCCC94B45F}"/>
              </a:ext>
            </a:extLst>
          </p:cNvPr>
          <p:cNvSpPr/>
          <p:nvPr userDrawn="1"/>
        </p:nvSpPr>
        <p:spPr>
          <a:xfrm>
            <a:off x="8321654" y="1057083"/>
            <a:ext cx="4743833" cy="474383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Kuvan paikkamerkki 36">
            <a:extLst>
              <a:ext uri="{FF2B5EF4-FFF2-40B4-BE49-F238E27FC236}">
                <a16:creationId xmlns:a16="http://schemas.microsoft.com/office/drawing/2014/main" id="{3C640CCF-DA89-C390-5E40-C6C2891C54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9801" y="0"/>
            <a:ext cx="4902201" cy="6858000"/>
          </a:xfrm>
          <a:custGeom>
            <a:avLst/>
            <a:gdLst>
              <a:gd name="connsiteX0" fmla="*/ 2202662 w 4902201"/>
              <a:gd name="connsiteY0" fmla="*/ 2532990 h 6858000"/>
              <a:gd name="connsiteX1" fmla="*/ 2138202 w 4902201"/>
              <a:gd name="connsiteY1" fmla="*/ 2597451 h 6858000"/>
              <a:gd name="connsiteX2" fmla="*/ 2138202 w 4902201"/>
              <a:gd name="connsiteY2" fmla="*/ 4405851 h 6858000"/>
              <a:gd name="connsiteX3" fmla="*/ 2202662 w 4902201"/>
              <a:gd name="connsiteY3" fmla="*/ 4470310 h 6858000"/>
              <a:gd name="connsiteX4" fmla="*/ 2309204 w 4902201"/>
              <a:gd name="connsiteY4" fmla="*/ 4470310 h 6858000"/>
              <a:gd name="connsiteX5" fmla="*/ 2373664 w 4902201"/>
              <a:gd name="connsiteY5" fmla="*/ 4405851 h 6858000"/>
              <a:gd name="connsiteX6" fmla="*/ 2373664 w 4902201"/>
              <a:gd name="connsiteY6" fmla="*/ 3672652 h 6858000"/>
              <a:gd name="connsiteX7" fmla="*/ 3145095 w 4902201"/>
              <a:gd name="connsiteY7" fmla="*/ 3672652 h 6858000"/>
              <a:gd name="connsiteX8" fmla="*/ 3209555 w 4902201"/>
              <a:gd name="connsiteY8" fmla="*/ 3608191 h 6858000"/>
              <a:gd name="connsiteX9" fmla="*/ 3209555 w 4902201"/>
              <a:gd name="connsiteY9" fmla="*/ 3528987 h 6858000"/>
              <a:gd name="connsiteX10" fmla="*/ 3145095 w 4902201"/>
              <a:gd name="connsiteY10" fmla="*/ 3464527 h 6858000"/>
              <a:gd name="connsiteX11" fmla="*/ 2373664 w 4902201"/>
              <a:gd name="connsiteY11" fmla="*/ 3464527 h 6858000"/>
              <a:gd name="connsiteX12" fmla="*/ 2373664 w 4902201"/>
              <a:gd name="connsiteY12" fmla="*/ 2741115 h 6858000"/>
              <a:gd name="connsiteX13" fmla="*/ 3278972 w 4902201"/>
              <a:gd name="connsiteY13" fmla="*/ 2741115 h 6858000"/>
              <a:gd name="connsiteX14" fmla="*/ 3343433 w 4902201"/>
              <a:gd name="connsiteY14" fmla="*/ 2676655 h 6858000"/>
              <a:gd name="connsiteX15" fmla="*/ 3343433 w 4902201"/>
              <a:gd name="connsiteY15" fmla="*/ 2597451 h 6858000"/>
              <a:gd name="connsiteX16" fmla="*/ 3278972 w 4902201"/>
              <a:gd name="connsiteY16" fmla="*/ 2532990 h 6858000"/>
              <a:gd name="connsiteX17" fmla="*/ 3983204 w 4902201"/>
              <a:gd name="connsiteY17" fmla="*/ 2505719 h 6858000"/>
              <a:gd name="connsiteX18" fmla="*/ 3925333 w 4902201"/>
              <a:gd name="connsiteY18" fmla="*/ 2543168 h 6858000"/>
              <a:gd name="connsiteX19" fmla="*/ 3094923 w 4902201"/>
              <a:gd name="connsiteY19" fmla="*/ 4381514 h 6858000"/>
              <a:gd name="connsiteX20" fmla="*/ 3097468 w 4902201"/>
              <a:gd name="connsiteY20" fmla="*/ 4442321 h 6858000"/>
              <a:gd name="connsiteX21" fmla="*/ 3152794 w 4902201"/>
              <a:gd name="connsiteY21" fmla="*/ 4470310 h 6858000"/>
              <a:gd name="connsiteX22" fmla="*/ 3262075 w 4902201"/>
              <a:gd name="connsiteY22" fmla="*/ 4470310 h 6858000"/>
              <a:gd name="connsiteX23" fmla="*/ 3319945 w 4902201"/>
              <a:gd name="connsiteY23" fmla="*/ 4432861 h 6858000"/>
              <a:gd name="connsiteX24" fmla="*/ 3991359 w 4902201"/>
              <a:gd name="connsiteY24" fmla="*/ 2924186 h 6858000"/>
              <a:gd name="connsiteX25" fmla="*/ 3996970 w 4902201"/>
              <a:gd name="connsiteY25" fmla="*/ 2924186 h 6858000"/>
              <a:gd name="connsiteX26" fmla="*/ 4668188 w 4902201"/>
              <a:gd name="connsiteY26" fmla="*/ 4432404 h 6858000"/>
              <a:gd name="connsiteX27" fmla="*/ 4726254 w 4902201"/>
              <a:gd name="connsiteY27" fmla="*/ 4470310 h 6858000"/>
              <a:gd name="connsiteX28" fmla="*/ 4835536 w 4902201"/>
              <a:gd name="connsiteY28" fmla="*/ 4470310 h 6858000"/>
              <a:gd name="connsiteX29" fmla="*/ 4835470 w 4902201"/>
              <a:gd name="connsiteY29" fmla="*/ 4470245 h 6858000"/>
              <a:gd name="connsiteX30" fmla="*/ 4890796 w 4902201"/>
              <a:gd name="connsiteY30" fmla="*/ 4442256 h 6858000"/>
              <a:gd name="connsiteX31" fmla="*/ 4893342 w 4902201"/>
              <a:gd name="connsiteY31" fmla="*/ 4381580 h 6858000"/>
              <a:gd name="connsiteX32" fmla="*/ 4068149 w 4902201"/>
              <a:gd name="connsiteY32" fmla="*/ 2542711 h 6858000"/>
              <a:gd name="connsiteX33" fmla="*/ 4010476 w 4902201"/>
              <a:gd name="connsiteY33" fmla="*/ 2505719 h 6858000"/>
              <a:gd name="connsiteX34" fmla="*/ 3397976 w 4902201"/>
              <a:gd name="connsiteY34" fmla="*/ 1401093 h 6858000"/>
              <a:gd name="connsiteX35" fmla="*/ 4883532 w 4902201"/>
              <a:gd name="connsiteY35" fmla="*/ 2041790 h 6858000"/>
              <a:gd name="connsiteX36" fmla="*/ 4902201 w 4902201"/>
              <a:gd name="connsiteY36" fmla="*/ 2063894 h 6858000"/>
              <a:gd name="connsiteX37" fmla="*/ 4902201 w 4902201"/>
              <a:gd name="connsiteY37" fmla="*/ 4829929 h 6858000"/>
              <a:gd name="connsiteX38" fmla="*/ 4883532 w 4902201"/>
              <a:gd name="connsiteY38" fmla="*/ 4852033 h 6858000"/>
              <a:gd name="connsiteX39" fmla="*/ 3397976 w 4902201"/>
              <a:gd name="connsiteY39" fmla="*/ 5492730 h 6858000"/>
              <a:gd name="connsiteX40" fmla="*/ 1352157 w 4902201"/>
              <a:gd name="connsiteY40" fmla="*/ 3446912 h 6858000"/>
              <a:gd name="connsiteX41" fmla="*/ 3397976 w 4902201"/>
              <a:gd name="connsiteY41" fmla="*/ 1401093 h 6858000"/>
              <a:gd name="connsiteX42" fmla="*/ 784752 w 4902201"/>
              <a:gd name="connsiteY42" fmla="*/ 0 h 6858000"/>
              <a:gd name="connsiteX43" fmla="*/ 4902201 w 4902201"/>
              <a:gd name="connsiteY43" fmla="*/ 0 h 6858000"/>
              <a:gd name="connsiteX44" fmla="*/ 4902201 w 4902201"/>
              <a:gd name="connsiteY44" fmla="*/ 1808041 h 6858000"/>
              <a:gd name="connsiteX45" fmla="*/ 4872985 w 4902201"/>
              <a:gd name="connsiteY45" fmla="*/ 1779429 h 6858000"/>
              <a:gd name="connsiteX46" fmla="*/ 3397976 w 4902201"/>
              <a:gd name="connsiteY46" fmla="*/ 1219522 h 6858000"/>
              <a:gd name="connsiteX47" fmla="*/ 1170652 w 4902201"/>
              <a:gd name="connsiteY47" fmla="*/ 3446912 h 6858000"/>
              <a:gd name="connsiteX48" fmla="*/ 3397976 w 4902201"/>
              <a:gd name="connsiteY48" fmla="*/ 5674236 h 6858000"/>
              <a:gd name="connsiteX49" fmla="*/ 3398042 w 4902201"/>
              <a:gd name="connsiteY49" fmla="*/ 5674301 h 6858000"/>
              <a:gd name="connsiteX50" fmla="*/ 4873031 w 4902201"/>
              <a:gd name="connsiteY50" fmla="*/ 5114395 h 6858000"/>
              <a:gd name="connsiteX51" fmla="*/ 4902201 w 4902201"/>
              <a:gd name="connsiteY51" fmla="*/ 5085830 h 6858000"/>
              <a:gd name="connsiteX52" fmla="*/ 4902201 w 4902201"/>
              <a:gd name="connsiteY52" fmla="*/ 6858000 h 6858000"/>
              <a:gd name="connsiteX53" fmla="*/ 768287 w 4902201"/>
              <a:gd name="connsiteY53" fmla="*/ 6858000 h 6858000"/>
              <a:gd name="connsiteX54" fmla="*/ 633873 w 4902201"/>
              <a:gd name="connsiteY54" fmla="*/ 6565567 h 6858000"/>
              <a:gd name="connsiteX55" fmla="*/ 0 w 4902201"/>
              <a:gd name="connsiteY55" fmla="*/ 3446912 h 6858000"/>
              <a:gd name="connsiteX56" fmla="*/ 633873 w 4902201"/>
              <a:gd name="connsiteY56" fmla="*/ 328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02201" h="6858000">
                <a:moveTo>
                  <a:pt x="2202662" y="2532990"/>
                </a:moveTo>
                <a:cubicBezTo>
                  <a:pt x="2167105" y="2532990"/>
                  <a:pt x="2138202" y="2561892"/>
                  <a:pt x="2138202" y="2597451"/>
                </a:cubicBezTo>
                <a:lnTo>
                  <a:pt x="2138202" y="4405851"/>
                </a:lnTo>
                <a:cubicBezTo>
                  <a:pt x="2138202" y="4441407"/>
                  <a:pt x="2167105" y="4470310"/>
                  <a:pt x="2202662" y="4470310"/>
                </a:cubicBezTo>
                <a:lnTo>
                  <a:pt x="2309204" y="4470310"/>
                </a:lnTo>
                <a:cubicBezTo>
                  <a:pt x="2343586" y="4470310"/>
                  <a:pt x="2373664" y="4440168"/>
                  <a:pt x="2373664" y="4405851"/>
                </a:cubicBezTo>
                <a:lnTo>
                  <a:pt x="2373664" y="3672652"/>
                </a:lnTo>
                <a:lnTo>
                  <a:pt x="3145095" y="3672652"/>
                </a:lnTo>
                <a:cubicBezTo>
                  <a:pt x="3179413" y="3672652"/>
                  <a:pt x="3209555" y="3642510"/>
                  <a:pt x="3209555" y="3608191"/>
                </a:cubicBezTo>
                <a:lnTo>
                  <a:pt x="3209555" y="3528987"/>
                </a:lnTo>
                <a:cubicBezTo>
                  <a:pt x="3209555" y="3494669"/>
                  <a:pt x="3179413" y="3464527"/>
                  <a:pt x="3145095" y="3464527"/>
                </a:cubicBezTo>
                <a:lnTo>
                  <a:pt x="2373664" y="3464527"/>
                </a:lnTo>
                <a:lnTo>
                  <a:pt x="2373664" y="2741115"/>
                </a:lnTo>
                <a:lnTo>
                  <a:pt x="3278972" y="2741115"/>
                </a:lnTo>
                <a:cubicBezTo>
                  <a:pt x="3314530" y="2741115"/>
                  <a:pt x="3343433" y="2712212"/>
                  <a:pt x="3343433" y="2676655"/>
                </a:cubicBezTo>
                <a:lnTo>
                  <a:pt x="3343433" y="2597451"/>
                </a:lnTo>
                <a:cubicBezTo>
                  <a:pt x="3343433" y="2561958"/>
                  <a:pt x="3314530" y="2532990"/>
                  <a:pt x="3278972" y="2532990"/>
                </a:cubicBezTo>
                <a:close/>
                <a:moveTo>
                  <a:pt x="3983204" y="2505719"/>
                </a:moveTo>
                <a:cubicBezTo>
                  <a:pt x="3957563" y="2505719"/>
                  <a:pt x="3937599" y="2518507"/>
                  <a:pt x="3925333" y="2543168"/>
                </a:cubicBezTo>
                <a:lnTo>
                  <a:pt x="3094923" y="4381514"/>
                </a:lnTo>
                <a:cubicBezTo>
                  <a:pt x="3085267" y="4402523"/>
                  <a:pt x="3086180" y="4424705"/>
                  <a:pt x="3097468" y="4442321"/>
                </a:cubicBezTo>
                <a:cubicBezTo>
                  <a:pt x="3108885" y="4460067"/>
                  <a:pt x="3129045" y="4470310"/>
                  <a:pt x="3152794" y="4470310"/>
                </a:cubicBezTo>
                <a:lnTo>
                  <a:pt x="3262075" y="4470310"/>
                </a:lnTo>
                <a:cubicBezTo>
                  <a:pt x="3291695" y="4470310"/>
                  <a:pt x="3312573" y="4451259"/>
                  <a:pt x="3319945" y="4432861"/>
                </a:cubicBezTo>
                <a:lnTo>
                  <a:pt x="3991359" y="2924186"/>
                </a:lnTo>
                <a:lnTo>
                  <a:pt x="3996970" y="2924186"/>
                </a:lnTo>
                <a:cubicBezTo>
                  <a:pt x="4134698" y="3230827"/>
                  <a:pt x="4663034" y="4420791"/>
                  <a:pt x="4668188" y="4432404"/>
                </a:cubicBezTo>
                <a:cubicBezTo>
                  <a:pt x="4675690" y="4451259"/>
                  <a:pt x="4696569" y="4470310"/>
                  <a:pt x="4726254" y="4470310"/>
                </a:cubicBezTo>
                <a:lnTo>
                  <a:pt x="4835536" y="4470310"/>
                </a:lnTo>
                <a:lnTo>
                  <a:pt x="4835470" y="4470245"/>
                </a:lnTo>
                <a:cubicBezTo>
                  <a:pt x="4859219" y="4470245"/>
                  <a:pt x="4879380" y="4460067"/>
                  <a:pt x="4890796" y="4442256"/>
                </a:cubicBezTo>
                <a:cubicBezTo>
                  <a:pt x="4902018" y="4424640"/>
                  <a:pt x="4902998" y="4402523"/>
                  <a:pt x="4893342" y="4381580"/>
                </a:cubicBezTo>
                <a:lnTo>
                  <a:pt x="4068149" y="2542711"/>
                </a:lnTo>
                <a:cubicBezTo>
                  <a:pt x="4052818" y="2512113"/>
                  <a:pt x="4028352" y="2505719"/>
                  <a:pt x="4010476" y="2505719"/>
                </a:cubicBezTo>
                <a:close/>
                <a:moveTo>
                  <a:pt x="3397976" y="1401093"/>
                </a:moveTo>
                <a:cubicBezTo>
                  <a:pt x="3982437" y="1401093"/>
                  <a:pt x="4510404" y="1647453"/>
                  <a:pt x="4883532" y="2041790"/>
                </a:cubicBezTo>
                <a:lnTo>
                  <a:pt x="4902201" y="2063894"/>
                </a:lnTo>
                <a:lnTo>
                  <a:pt x="4902201" y="4829929"/>
                </a:lnTo>
                <a:lnTo>
                  <a:pt x="4883532" y="4852033"/>
                </a:lnTo>
                <a:cubicBezTo>
                  <a:pt x="4510404" y="5246369"/>
                  <a:pt x="3982437" y="5492730"/>
                  <a:pt x="3397976" y="5492730"/>
                </a:cubicBezTo>
                <a:cubicBezTo>
                  <a:pt x="2269928" y="5492730"/>
                  <a:pt x="1352157" y="4574960"/>
                  <a:pt x="1352157" y="3446912"/>
                </a:cubicBezTo>
                <a:cubicBezTo>
                  <a:pt x="1352157" y="2318864"/>
                  <a:pt x="2269928" y="1401093"/>
                  <a:pt x="3397976" y="1401093"/>
                </a:cubicBezTo>
                <a:close/>
                <a:moveTo>
                  <a:pt x="784752" y="0"/>
                </a:moveTo>
                <a:lnTo>
                  <a:pt x="4902201" y="0"/>
                </a:lnTo>
                <a:lnTo>
                  <a:pt x="4902201" y="1808041"/>
                </a:lnTo>
                <a:lnTo>
                  <a:pt x="4872985" y="1779429"/>
                </a:lnTo>
                <a:cubicBezTo>
                  <a:pt x="4479869" y="1431217"/>
                  <a:pt x="3963200" y="1219522"/>
                  <a:pt x="3397976" y="1219522"/>
                </a:cubicBezTo>
                <a:cubicBezTo>
                  <a:pt x="2169846" y="1219522"/>
                  <a:pt x="1170652" y="2218781"/>
                  <a:pt x="1170652" y="3446912"/>
                </a:cubicBezTo>
                <a:cubicBezTo>
                  <a:pt x="1170652" y="4675042"/>
                  <a:pt x="2169781" y="5674236"/>
                  <a:pt x="3397976" y="5674236"/>
                </a:cubicBezTo>
                <a:lnTo>
                  <a:pt x="3398042" y="5674301"/>
                </a:lnTo>
                <a:cubicBezTo>
                  <a:pt x="3963264" y="5674301"/>
                  <a:pt x="4479884" y="5462607"/>
                  <a:pt x="4873031" y="5114395"/>
                </a:cubicBezTo>
                <a:lnTo>
                  <a:pt x="4902201" y="5085830"/>
                </a:lnTo>
                <a:lnTo>
                  <a:pt x="4902201" y="6858000"/>
                </a:lnTo>
                <a:lnTo>
                  <a:pt x="768287" y="6858000"/>
                </a:lnTo>
                <a:lnTo>
                  <a:pt x="633873" y="6565567"/>
                </a:lnTo>
                <a:cubicBezTo>
                  <a:pt x="225832" y="5607786"/>
                  <a:pt x="0" y="4553723"/>
                  <a:pt x="0" y="3446912"/>
                </a:cubicBezTo>
                <a:cubicBezTo>
                  <a:pt x="0" y="2340100"/>
                  <a:pt x="225832" y="1286037"/>
                  <a:pt x="633873" y="3282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92090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1600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46185"/>
            <a:ext cx="5814489" cy="563077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4330" y="2146385"/>
            <a:ext cx="4347695" cy="4030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220465-95E8-A4F0-FBDF-BC3456D3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1C1-F6CB-314C-81F4-E01D5335AF7D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8191F2-84ED-EFC8-58B5-C10220B9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07EEDD5-6950-4F58-DC7F-2F058903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33B5656B-6691-1542-90B6-0DA98D3678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 dirty="0"/>
              <a:t>category or topic heading</a:t>
            </a:r>
          </a:p>
        </p:txBody>
      </p:sp>
    </p:spTree>
    <p:extLst>
      <p:ext uri="{BB962C8B-B14F-4D97-AF65-F5344CB8AC3E}">
        <p14:creationId xmlns:p14="http://schemas.microsoft.com/office/powerpoint/2010/main" val="2206691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Add an image by clicking the icon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9F5C-99F3-9947-AC71-F2869A28FDE5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 dirty="0"/>
              <a:t>category or topic heading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1600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4330" y="2146385"/>
            <a:ext cx="4347695" cy="4030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</p:spTree>
    <p:extLst>
      <p:ext uri="{BB962C8B-B14F-4D97-AF65-F5344CB8AC3E}">
        <p14:creationId xmlns:p14="http://schemas.microsoft.com/office/powerpoint/2010/main" val="42594308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ja_isokuv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 noProof="0" dirty="0"/>
              <a:t>Add an image by clicking the icon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BEA327E8-191D-B642-810C-18B55146462A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54798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 dirty="0"/>
              <a:t>category or topic heading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1600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en-GB" noProof="0" dirty="0"/>
              <a:t>Edit the heading basic style by clicking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4330" y="2146385"/>
            <a:ext cx="5479380" cy="4030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 the basic text styles by clicking</a:t>
            </a:r>
          </a:p>
        </p:txBody>
      </p:sp>
    </p:spTree>
    <p:extLst>
      <p:ext uri="{BB962C8B-B14F-4D97-AF65-F5344CB8AC3E}">
        <p14:creationId xmlns:p14="http://schemas.microsoft.com/office/powerpoint/2010/main" val="92395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di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B87F-0460-EC4B-AAE3-E1E17EEE92ED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4347695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en-GB" noProof="0" dirty="0"/>
              <a:t>Position or title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347695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GB" noProof="0" dirty="0" err="1"/>
              <a:t>Firstname</a:t>
            </a:r>
            <a:r>
              <a:rPr lang="en-GB" noProof="0" dirty="0"/>
              <a:t> Surname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4347695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Information about the person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en-GB" noProof="0" dirty="0"/>
              <a:t>Add an image by clicking the icon</a:t>
            </a:r>
          </a:p>
        </p:txBody>
      </p:sp>
    </p:spTree>
    <p:extLst>
      <p:ext uri="{BB962C8B-B14F-4D97-AF65-F5344CB8AC3E}">
        <p14:creationId xmlns:p14="http://schemas.microsoft.com/office/powerpoint/2010/main" val="1818605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980739D-1760-F674-7E7D-C49AA710C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3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valkoinen_kuvatekstintak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effectLst>
                  <a:glow rad="304800">
                    <a:schemeClr val="bg1">
                      <a:alpha val="40000"/>
                    </a:schemeClr>
                  </a:glo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effectLst>
                  <a:glow rad="304800">
                    <a:schemeClr val="bg1">
                      <a:alpha val="4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2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musta_kuvatekstintausta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11401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sx="105000" sy="105000" algn="ctr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64021"/>
            <a:ext cx="6541621" cy="11289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600" kern="1200" dirty="0">
                <a:solidFill>
                  <a:schemeClr val="bg1"/>
                </a:solidFill>
                <a:effectLst>
                  <a:outerShdw blurRad="540003" sx="105000" sy="105000" algn="ctr" rotWithShape="0">
                    <a:prstClr val="black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2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45EA51-F964-8899-09BD-503C9809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815-4FA2-8148-AEA1-70EC40975F36}" type="datetime1">
              <a:rPr lang="fi-FI" smtClean="0"/>
              <a:t>14.2.2025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146ABF-4E81-C8E4-05AF-CD3F203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A73209-EBA0-1237-07E2-39CDAB05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30" y="1540365"/>
            <a:ext cx="10573347" cy="4636598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A1D1B-C022-7248-9BC3-E0A1BF55BCC1}" type="datetime1">
              <a:rPr lang="fi-FI" noProof="0" smtClean="0"/>
              <a:t>14.2.2025</a:t>
            </a:fld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70A464-F060-4E12-BC80-B2AE5F264B44}" type="slidenum">
              <a:rPr lang="fi-FI" noProof="0" smtClean="0"/>
              <a:t>‹#›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1" r:id="rId3"/>
    <p:sldLayoutId id="2147483664" r:id="rId4"/>
    <p:sldLayoutId id="2147483665" r:id="rId5"/>
    <p:sldLayoutId id="2147483695" r:id="rId6"/>
    <p:sldLayoutId id="2147483666" r:id="rId7"/>
    <p:sldLayoutId id="2147483667" r:id="rId8"/>
    <p:sldLayoutId id="2147483650" r:id="rId9"/>
    <p:sldLayoutId id="2147483727" r:id="rId10"/>
    <p:sldLayoutId id="2147483651" r:id="rId11"/>
    <p:sldLayoutId id="2147483669" r:id="rId12"/>
    <p:sldLayoutId id="2147483670" r:id="rId13"/>
    <p:sldLayoutId id="2147483734" r:id="rId14"/>
    <p:sldLayoutId id="2147483735" r:id="rId15"/>
    <p:sldLayoutId id="2147483668" r:id="rId16"/>
    <p:sldLayoutId id="2147483696" r:id="rId17"/>
    <p:sldLayoutId id="2147483697" r:id="rId18"/>
    <p:sldLayoutId id="2147483744" r:id="rId19"/>
    <p:sldLayoutId id="2147483745" r:id="rId20"/>
    <p:sldLayoutId id="2147483652" r:id="rId21"/>
    <p:sldLayoutId id="2147483653" r:id="rId22"/>
    <p:sldLayoutId id="2147483721" r:id="rId23"/>
    <p:sldLayoutId id="2147483722" r:id="rId24"/>
    <p:sldLayoutId id="2147483654" r:id="rId25"/>
    <p:sldLayoutId id="2147483655" r:id="rId26"/>
    <p:sldLayoutId id="2147483725" r:id="rId27"/>
    <p:sldLayoutId id="2147483656" r:id="rId28"/>
    <p:sldLayoutId id="2147483657" r:id="rId29"/>
    <p:sldLayoutId id="2147483731" r:id="rId30"/>
    <p:sldLayoutId id="2147483672" r:id="rId31"/>
    <p:sldLayoutId id="2147483661" r:id="rId3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 the basic text styles by clicking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3F973F-3824-2F46-8D56-ABE62DC74520}" type="datetime1">
              <a:rPr lang="fi-FI" noProof="0" smtClean="0"/>
              <a:t>14.2.2025</a:t>
            </a:fld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70A464-F060-4E12-BC80-B2AE5F264B44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Edit the heading basic style by clicking</a:t>
            </a:r>
          </a:p>
        </p:txBody>
      </p:sp>
    </p:spTree>
    <p:extLst>
      <p:ext uri="{BB962C8B-B14F-4D97-AF65-F5344CB8AC3E}">
        <p14:creationId xmlns:p14="http://schemas.microsoft.com/office/powerpoint/2010/main" val="88211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30" r:id="rId7"/>
    <p:sldLayoutId id="2147483706" r:id="rId8"/>
    <p:sldLayoutId id="2147483707" r:id="rId9"/>
    <p:sldLayoutId id="2147483729" r:id="rId10"/>
    <p:sldLayoutId id="2147483708" r:id="rId11"/>
    <p:sldLayoutId id="2147483709" r:id="rId12"/>
    <p:sldLayoutId id="2147483710" r:id="rId13"/>
    <p:sldLayoutId id="2147483742" r:id="rId14"/>
    <p:sldLayoutId id="2147483743" r:id="rId15"/>
    <p:sldLayoutId id="2147483711" r:id="rId16"/>
    <p:sldLayoutId id="2147483712" r:id="rId17"/>
    <p:sldLayoutId id="2147483713" r:id="rId18"/>
    <p:sldLayoutId id="2147483740" r:id="rId19"/>
    <p:sldLayoutId id="2147483741" r:id="rId20"/>
    <p:sldLayoutId id="2147483714" r:id="rId21"/>
    <p:sldLayoutId id="2147483715" r:id="rId22"/>
    <p:sldLayoutId id="2147483723" r:id="rId23"/>
    <p:sldLayoutId id="2147483724" r:id="rId24"/>
    <p:sldLayoutId id="2147483716" r:id="rId25"/>
    <p:sldLayoutId id="2147483717" r:id="rId26"/>
    <p:sldLayoutId id="2147483726" r:id="rId27"/>
    <p:sldLayoutId id="2147483718" r:id="rId28"/>
    <p:sldLayoutId id="2147483719" r:id="rId29"/>
    <p:sldLayoutId id="2147483732" r:id="rId30"/>
    <p:sldLayoutId id="2147483733" r:id="rId31"/>
    <p:sldLayoutId id="2147483662" r:id="rId3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D8E9E51A-AF87-8B7A-1D0C-A1B44DB91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Kansalaiskysely joulukuu 2024</a:t>
            </a:r>
          </a:p>
          <a:p>
            <a:br>
              <a:rPr lang="fi-FI" dirty="0"/>
            </a:br>
            <a:r>
              <a:rPr lang="fi-FI" dirty="0"/>
              <a:t>Grafiikkaraportti 14.2.2025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05870C8-2998-420C-4251-68A591F6D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Tarvitaanko vapaaehtoista eläkesäästämistä?</a:t>
            </a:r>
          </a:p>
        </p:txBody>
      </p:sp>
    </p:spTree>
    <p:extLst>
      <p:ext uri="{BB962C8B-B14F-4D97-AF65-F5344CB8AC3E}">
        <p14:creationId xmlns:p14="http://schemas.microsoft.com/office/powerpoint/2010/main" val="108742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7B68613-7BA1-B5C1-8A6E-F17AAFAC7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600" dirty="0">
                <a:solidFill>
                  <a:schemeClr val="tx2"/>
                </a:solidFill>
              </a:rPr>
              <a:t>Tarvitaanko Suomessa valtion tukemaa (esim. verovähennysoikeus) ikään sidottua vapaaehtoista eläkesäästämistä?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D97CAC-5066-2C61-7D48-6AFEA64C0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sz="1600" dirty="0">
                <a:solidFill>
                  <a:schemeClr val="tx2"/>
                </a:solidFill>
              </a:rPr>
              <a:t>Uskotko, että pystyt hankkimaan kaikki tarvitsemasi palvelut lakisääteisen eläkkeen turvin, mikäli elät yli 80-vuotiaaksi?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2EA47A44-CCDC-BA88-9AF3-E40D64FD11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Vapaaehtoinen eläkesäästäminen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96B27BD-794F-1015-AF03-504053E9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/>
                </a:solidFill>
              </a:rPr>
              <a:t>Vapaaehtoista eläkesäästämistä tarvitaan muun muassa hoivan kuluihin</a:t>
            </a:r>
          </a:p>
        </p:txBody>
      </p:sp>
      <p:graphicFrame>
        <p:nvGraphicFramePr>
          <p:cNvPr id="10" name="Sisällön paikkamerkki 7">
            <a:extLst>
              <a:ext uri="{FF2B5EF4-FFF2-40B4-BE49-F238E27FC236}">
                <a16:creationId xmlns:a16="http://schemas.microsoft.com/office/drawing/2014/main" id="{0BB514FC-A7A4-998B-2BDC-6BD4DAE6CBE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5166129"/>
              </p:ext>
            </p:extLst>
          </p:nvPr>
        </p:nvGraphicFramePr>
        <p:xfrm>
          <a:off x="423863" y="2241550"/>
          <a:ext cx="5140325" cy="393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Sisällön paikkamerkki 7">
            <a:extLst>
              <a:ext uri="{FF2B5EF4-FFF2-40B4-BE49-F238E27FC236}">
                <a16:creationId xmlns:a16="http://schemas.microsoft.com/office/drawing/2014/main" id="{42A80983-D655-7380-346A-E220D4FBF89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80833918"/>
              </p:ext>
            </p:extLst>
          </p:nvPr>
        </p:nvGraphicFramePr>
        <p:xfrm>
          <a:off x="5857875" y="2222500"/>
          <a:ext cx="5140325" cy="395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941E38CD-245F-3FD9-0747-4BDC741FE6C1}"/>
              </a:ext>
            </a:extLst>
          </p:cNvPr>
          <p:cNvSpPr txBox="1"/>
          <p:nvPr/>
        </p:nvSpPr>
        <p:spPr>
          <a:xfrm>
            <a:off x="4163371" y="5438128"/>
            <a:ext cx="3094330" cy="377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+mj-lt"/>
              </a:rPr>
              <a:t>n = 2003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909C346-A3B0-E1E3-FCC0-4127544C3B0D}"/>
              </a:ext>
            </a:extLst>
          </p:cNvPr>
          <p:cNvSpPr txBox="1"/>
          <p:nvPr/>
        </p:nvSpPr>
        <p:spPr>
          <a:xfrm>
            <a:off x="934278" y="6052930"/>
            <a:ext cx="10062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Norstat</a:t>
            </a:r>
            <a:r>
              <a:rPr lang="fi-FI" sz="16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Oy:n toteuttamaan valtakunnalliseen tutkimukseen vastasi 2003 suomalaista. Kenttätyö tehtiin 16.-27. joulukuuta 2024. Tutkimuksen  kohderyhmään kuuluivat mannersuomalaiset 18-79-vuotiaat henkilöt.</a:t>
            </a:r>
            <a:endParaRPr lang="fi-FI" sz="1600" i="1" dirty="0"/>
          </a:p>
        </p:txBody>
      </p:sp>
    </p:spTree>
    <p:extLst>
      <p:ext uri="{BB962C8B-B14F-4D97-AF65-F5344CB8AC3E}">
        <p14:creationId xmlns:p14="http://schemas.microsoft.com/office/powerpoint/2010/main" val="182887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8BA60-F5EA-5F40-CBFB-DD20F7E65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44FEA8-3FA2-8FC8-C594-6480379251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3864" y="298836"/>
            <a:ext cx="3670765" cy="337268"/>
          </a:xfrm>
        </p:spPr>
        <p:txBody>
          <a:bodyPr/>
          <a:lstStyle/>
          <a:p>
            <a:r>
              <a:rPr lang="fi-FI" dirty="0"/>
              <a:t>Vapaaehtoinen eläkesäästäminen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2533C81-A6BA-BFC5-21FC-E7026D0E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546185"/>
            <a:ext cx="4147670" cy="1600200"/>
          </a:xfrm>
        </p:spPr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Valtiolta toivotaan kannusteita eläkesäästämiseen</a:t>
            </a:r>
            <a:endParaRPr lang="fi-FI" dirty="0"/>
          </a:p>
        </p:txBody>
      </p:sp>
      <p:graphicFrame>
        <p:nvGraphicFramePr>
          <p:cNvPr id="6" name="Sisällön paikkamerkki 7">
            <a:extLst>
              <a:ext uri="{FF2B5EF4-FFF2-40B4-BE49-F238E27FC236}">
                <a16:creationId xmlns:a16="http://schemas.microsoft.com/office/drawing/2014/main" id="{099802F6-A18A-0A4A-C371-F85060969D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187624"/>
              </p:ext>
            </p:extLst>
          </p:nvPr>
        </p:nvGraphicFramePr>
        <p:xfrm>
          <a:off x="3540089" y="298836"/>
          <a:ext cx="7352539" cy="655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1">
            <a:extLst>
              <a:ext uri="{FF2B5EF4-FFF2-40B4-BE49-F238E27FC236}">
                <a16:creationId xmlns:a16="http://schemas.microsoft.com/office/drawing/2014/main" id="{062990FC-547B-D311-17E3-978333C7155E}"/>
              </a:ext>
            </a:extLst>
          </p:cNvPr>
          <p:cNvSpPr txBox="1">
            <a:spLocks/>
          </p:cNvSpPr>
          <p:nvPr/>
        </p:nvSpPr>
        <p:spPr>
          <a:xfrm>
            <a:off x="423863" y="1909482"/>
            <a:ext cx="3116226" cy="15195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>
                <a:solidFill>
                  <a:schemeClr val="tx2"/>
                </a:solidFill>
                <a:latin typeface="+mj-lt"/>
              </a:rPr>
              <a:t>Tarvitaanko Suomessa valtion tukemaa (esim. verovähennysoikeus) ikään sidottua vapaaehtoista eläkesäästämistä?</a:t>
            </a:r>
          </a:p>
        </p:txBody>
      </p:sp>
      <p:graphicFrame>
        <p:nvGraphicFramePr>
          <p:cNvPr id="2" name="Sisällön paikkamerkki 7">
            <a:extLst>
              <a:ext uri="{FF2B5EF4-FFF2-40B4-BE49-F238E27FC236}">
                <a16:creationId xmlns:a16="http://schemas.microsoft.com/office/drawing/2014/main" id="{8E04E4A8-C53F-0F6F-AEEA-36E83F219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722198"/>
              </p:ext>
            </p:extLst>
          </p:nvPr>
        </p:nvGraphicFramePr>
        <p:xfrm>
          <a:off x="0" y="3429000"/>
          <a:ext cx="409462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311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DBE7A-F727-3CD8-8DBC-F22371047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E15232-CD98-42A9-23EC-D22EA977DF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3864" y="298836"/>
            <a:ext cx="3233736" cy="401990"/>
          </a:xfrm>
        </p:spPr>
        <p:txBody>
          <a:bodyPr/>
          <a:lstStyle/>
          <a:p>
            <a:r>
              <a:rPr lang="fi-FI" dirty="0"/>
              <a:t>Vapaaehtoinen eläkesäästäminen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E8704500-2A03-42F3-651D-851383A1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29" y="546185"/>
            <a:ext cx="3730227" cy="1600200"/>
          </a:xfrm>
        </p:spPr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Työeläke ei riitä kaikkiin kuluihin korkeassa iässä</a:t>
            </a:r>
            <a:endParaRPr lang="fi-FI" dirty="0"/>
          </a:p>
        </p:txBody>
      </p:sp>
      <p:sp>
        <p:nvSpPr>
          <p:cNvPr id="7" name="Tekstin paikkamerkki 1">
            <a:extLst>
              <a:ext uri="{FF2B5EF4-FFF2-40B4-BE49-F238E27FC236}">
                <a16:creationId xmlns:a16="http://schemas.microsoft.com/office/drawing/2014/main" id="{3C2BBE44-6936-4736-B4E4-9DBD025DAC19}"/>
              </a:ext>
            </a:extLst>
          </p:cNvPr>
          <p:cNvSpPr txBox="1">
            <a:spLocks/>
          </p:cNvSpPr>
          <p:nvPr/>
        </p:nvSpPr>
        <p:spPr>
          <a:xfrm>
            <a:off x="423863" y="1902760"/>
            <a:ext cx="3730226" cy="18019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>
                <a:solidFill>
                  <a:schemeClr val="tx2"/>
                </a:solidFill>
                <a:latin typeface="+mj-lt"/>
              </a:rPr>
              <a:t>Uskotko, että pystyt hankkimaan kaikki tarvitsemasi palvelut lakisääteisen eläkkeen turvin, mikäli elät yli 80-vuotiaaksi?</a:t>
            </a:r>
          </a:p>
        </p:txBody>
      </p:sp>
      <p:graphicFrame>
        <p:nvGraphicFramePr>
          <p:cNvPr id="2" name="Sisällön paikkamerkki 7">
            <a:extLst>
              <a:ext uri="{FF2B5EF4-FFF2-40B4-BE49-F238E27FC236}">
                <a16:creationId xmlns:a16="http://schemas.microsoft.com/office/drawing/2014/main" id="{9A6B4311-5A98-D68E-0ACB-EBF5FD14F2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609228"/>
              </p:ext>
            </p:extLst>
          </p:nvPr>
        </p:nvGraphicFramePr>
        <p:xfrm>
          <a:off x="3540089" y="298836"/>
          <a:ext cx="7458111" cy="655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Sisällön paikkamerkki 7">
            <a:extLst>
              <a:ext uri="{FF2B5EF4-FFF2-40B4-BE49-F238E27FC236}">
                <a16:creationId xmlns:a16="http://schemas.microsoft.com/office/drawing/2014/main" id="{29E21DFF-281F-60B9-48E4-B257F09CE7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535494"/>
              </p:ext>
            </p:extLst>
          </p:nvPr>
        </p:nvGraphicFramePr>
        <p:xfrm>
          <a:off x="1" y="3348319"/>
          <a:ext cx="4282888" cy="350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408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605406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_testiversio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_pohja2025_testi_esimerkeillä" id="{492D526B-09E2-9C4C-8F74-ADFE2B6932AC}" vid="{0F500A3F-E078-A548-998F-06B16D1AAA2C}"/>
    </a:ext>
  </a:extLst>
</a:theme>
</file>

<file path=ppt/theme/theme2.xml><?xml version="1.0" encoding="utf-8"?>
<a:theme xmlns:a="http://schemas.openxmlformats.org/drawingml/2006/main" name="FA2025_testiversio_EN">
  <a:themeElements>
    <a:clrScheme name="FA2024">
      <a:dk1>
        <a:srgbClr val="575757"/>
      </a:dk1>
      <a:lt1>
        <a:sysClr val="window" lastClr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_pohja2025_testi_esimerkeillä" id="{492D526B-09E2-9C4C-8F74-ADFE2B6932AC}" vid="{D068545E-6805-D043-8671-8F1D72435D95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iakirjan_x0020_pvm xmlns="3d6a9306-9ca7-4ef4-bdc0-1874c06cbe8c">2025-02-13T10:00:17+00:00</Asiakirjan_x0020_pvm>
    <b8937dc7f7d8474bb5ff862753bb4340 xmlns="3d6a9306-9ca7-4ef4-bdc0-1874c06cbe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FA-sisäinen</TermName>
          <TermId xmlns="http://schemas.microsoft.com/office/infopath/2007/PartnerControls">40fe4f96-c144-41e1-8120-de0d7e1583fc</TermId>
        </TermInfo>
      </Terms>
    </b8937dc7f7d8474bb5ff862753bb4340>
    <Lisätiedot xmlns="3d6a9306-9ca7-4ef4-bdc0-1874c06cbe8c" xsi:nil="true"/>
    <FA_x0020_vastuuhenkilö xmlns="3d6a9306-9ca7-4ef4-bdc0-1874c06cbe8c">
      <UserInfo>
        <DisplayName/>
        <AccountId xsi:nil="true"/>
        <AccountType/>
      </UserInfo>
    </FA_x0020_vastuuhenkilö>
    <TaxCatchAll xmlns="3d6a9306-9ca7-4ef4-bdc0-1874c06cbe8c">
      <Value>5</Value>
      <Value>4</Value>
    </TaxCatchAll>
    <Kokouksen_x0020_pvm xmlns="3d6a9306-9ca7-4ef4-bdc0-1874c06cbe8c" xsi:nil="true"/>
    <c65bcce231384f61a340ba009edf1e0a xmlns="3d6a9306-9ca7-4ef4-bdc0-1874c06cbe8c">
      <Terms xmlns="http://schemas.microsoft.com/office/infopath/2007/PartnerControls"/>
    </c65bcce231384f61a340ba009edf1e0a>
    <p052a5e2e35240239e541a17086d812b xmlns="3d6a9306-9ca7-4ef4-bdc0-1874c06cbe8c">
      <Terms xmlns="http://schemas.microsoft.com/office/infopath/2007/PartnerControls"/>
    </p052a5e2e35240239e541a17086d812b>
    <ff3a6f4fffbf4b098f7f426bc26e559f xmlns="3d6a9306-9ca7-4ef4-bdc0-1874c06cbe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Finanssiala ry</TermName>
          <TermId xmlns="http://schemas.microsoft.com/office/infopath/2007/PartnerControls">ee048018-529f-44c2-b621-1ffdf097d9ae</TermId>
        </TermInfo>
      </Terms>
    </ff3a6f4fffbf4b098f7f426bc26e559f>
    <f7285783451248a2a132817e4aca895f xmlns="3d6a9306-9ca7-4ef4-bdc0-1874c06cbe8c">
      <Terms xmlns="http://schemas.microsoft.com/office/infopath/2007/PartnerControls"/>
    </f7285783451248a2a132817e4aca895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nanssiala Asiakirja" ma:contentTypeID="0x010100754B9C00A9D1EF429E3CE268AA4F07C90015AB1850ECECB6499E33FE703BE9F3D2" ma:contentTypeVersion="3" ma:contentTypeDescription="Luo uusi asiakirja." ma:contentTypeScope="" ma:versionID="98d067b337b917e53991cf3c25133ef0">
  <xsd:schema xmlns:xsd="http://www.w3.org/2001/XMLSchema" xmlns:xs="http://www.w3.org/2001/XMLSchema" xmlns:p="http://schemas.microsoft.com/office/2006/metadata/properties" xmlns:ns2="3d6a9306-9ca7-4ef4-bdc0-1874c06cbe8c" targetNamespace="http://schemas.microsoft.com/office/2006/metadata/properties" ma:root="true" ma:fieldsID="021ed63e95b3f166ab44e6faf01cccc8" ns2:_="">
    <xsd:import namespace="3d6a9306-9ca7-4ef4-bdc0-1874c06cbe8c"/>
    <xsd:element name="properties">
      <xsd:complexType>
        <xsd:sequence>
          <xsd:element name="documentManagement">
            <xsd:complexType>
              <xsd:all>
                <xsd:element ref="ns2:Asiakirjan_x0020_pvm" minOccurs="0"/>
                <xsd:element ref="ns2:Kokouksen_x0020_pvm" minOccurs="0"/>
                <xsd:element ref="ns2:FA_x0020_vastuuhenkilö" minOccurs="0"/>
                <xsd:element ref="ns2:Lisätiedot" minOccurs="0"/>
                <xsd:element ref="ns2:b8937dc7f7d8474bb5ff862753bb4340" minOccurs="0"/>
                <xsd:element ref="ns2:TaxCatchAllLabel" minOccurs="0"/>
                <xsd:element ref="ns2:p052a5e2e35240239e541a17086d812b" minOccurs="0"/>
                <xsd:element ref="ns2:f7285783451248a2a132817e4aca895f" minOccurs="0"/>
                <xsd:element ref="ns2:c65bcce231384f61a340ba009edf1e0a" minOccurs="0"/>
                <xsd:element ref="ns2:ff3a6f4fffbf4b098f7f426bc26e559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a9306-9ca7-4ef4-bdc0-1874c06cbe8c" elementFormDefault="qualified">
    <xsd:import namespace="http://schemas.microsoft.com/office/2006/documentManagement/types"/>
    <xsd:import namespace="http://schemas.microsoft.com/office/infopath/2007/PartnerControls"/>
    <xsd:element name="Asiakirjan_x0020_pvm" ma:index="3" nillable="true" ma:displayName="Asiakirjan pvm" ma:default="[today]" ma:format="DateOnly" ma:internalName="Asiakirjan_x0020_pvm0">
      <xsd:simpleType>
        <xsd:restriction base="dms:DateTime"/>
      </xsd:simpleType>
    </xsd:element>
    <xsd:element name="Kokouksen_x0020_pvm" ma:index="5" nillable="true" ma:displayName="Kokouksen pvm" ma:format="DateOnly" ma:internalName="Kokouksen_x0020_pvm">
      <xsd:simpleType>
        <xsd:restriction base="dms:DateTime"/>
      </xsd:simpleType>
    </xsd:element>
    <xsd:element name="FA_x0020_vastuuhenkilö" ma:index="6" nillable="true" ma:displayName="FA vastuuhenkilö" ma:list="UserInfo" ma:internalName="FA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ätiedot" ma:index="8" nillable="true" ma:displayName="Lisätiedot" ma:internalName="Lis_x00e4_tiedot0">
      <xsd:simpleType>
        <xsd:restriction base="dms:Note">
          <xsd:maxLength value="255"/>
        </xsd:restriction>
      </xsd:simpleType>
    </xsd:element>
    <xsd:element name="b8937dc7f7d8474bb5ff862753bb4340" ma:index="12" nillable="true" ma:taxonomy="true" ma:internalName="b8937dc7f7d8474bb5ff862753bb4340" ma:taxonomyFieldName="Julkisuus0" ma:displayName="Julkisuus" ma:readOnly="false" ma:default="4;#FA-sisäinen|40fe4f96-c144-41e1-8120-de0d7e1583fc" ma:fieldId="{b8937dc7-f7d8-474b-b5ff-862753bb4340}" ma:sspId="1fc57f3e-8305-486e-a8c2-148b940859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3" nillable="true" ma:displayName="Taxonomy Catch All Column1" ma:hidden="true" ma:list="{1d1e734f-142a-4a85-aca2-a839b68ad5ab}" ma:internalName="TaxCatchAllLabel" ma:readOnly="true" ma:showField="CatchAllDataLabel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052a5e2e35240239e541a17086d812b" ma:index="14" nillable="true" ma:taxonomy="true" ma:internalName="p052a5e2e35240239e541a17086d812b" ma:taxonomyFieldName="Asiasanat0" ma:displayName="Asiasanat" ma:default="" ma:fieldId="{9052a5e2-e352-4023-9e54-1a17086d812b}" ma:taxonomyMulti="true" ma:sspId="1fc57f3e-8305-486e-a8c2-148b9408595d" ma:termSetId="74b57826-18d0-4b2d-b453-c520c91ee6d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7285783451248a2a132817e4aca895f" ma:index="15" nillable="true" ma:taxonomy="true" ma:internalName="f7285783451248a2a132817e4aca895f" ma:taxonomyFieldName="Dokumentin_x0020_tila0" ma:displayName="Dokumentin tila" ma:default="" ma:fieldId="{f7285783-4512-48a2-a132-817e4aca895f}" ma:sspId="1fc57f3e-8305-486e-a8c2-148b940859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65bcce231384f61a340ba009edf1e0a" ma:index="16" nillable="true" ma:taxonomy="true" ma:internalName="c65bcce231384f61a340ba009edf1e0a" ma:taxonomyFieldName="Asiakirjatyyppi0" ma:displayName="Asiakirjatyyppi" ma:default="" ma:fieldId="{c65bcce2-3138-4f61-a340-ba009edf1e0a}" ma:sspId="1fc57f3e-8305-486e-a8c2-148b9408595d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f3a6f4fffbf4b098f7f426bc26e559f" ma:index="17" nillable="true" ma:taxonomy="true" ma:internalName="ff3a6f4fffbf4b098f7f426bc26e559f" ma:taxonomyFieldName="Organisaatiot" ma:displayName="Organisaatiot" ma:readOnly="false" ma:default="5;#Finanssiala ry|ee048018-529f-44c2-b621-1ffdf097d9ae" ma:fieldId="{ff3a6f4f-ffbf-4b09-8f7f-426bc26e559f}" ma:taxonomyMulti="true" ma:sspId="1fc57f3e-8305-486e-a8c2-148b940859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1d1e734f-142a-4a85-aca2-a839b68ad5ab}" ma:internalName="TaxCatchAll" ma:showField="CatchAllData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1fc57f3e-8305-486e-a8c2-148b9408595d" ContentTypeId="0x010100754B9C00A9D1EF429E3CE268AA4F07C9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C6BD8C-2DF2-478E-B0E1-835959AFD394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3d6a9306-9ca7-4ef4-bdc0-1874c06cbe8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632291-45D2-4E45-995A-40B86DB5C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6a9306-9ca7-4ef4-bdc0-1874c06cbe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DC5B6-E976-4A27-84BF-2CFD2358671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002A859D-A595-4D25-83AB-A97FA6B013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FA2025_testiversio</Template>
  <TotalTime>883</TotalTime>
  <Words>126</Words>
  <Application>Microsoft Office PowerPoint</Application>
  <PresentationFormat>Laajakuva</PresentationFormat>
  <Paragraphs>15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5" baseType="lpstr">
      <vt:lpstr>Aptos</vt:lpstr>
      <vt:lpstr>Arial</vt:lpstr>
      <vt:lpstr>Calibri</vt:lpstr>
      <vt:lpstr>Merriweather</vt:lpstr>
      <vt:lpstr>Merriweather Black</vt:lpstr>
      <vt:lpstr>Merriweather Bold</vt:lpstr>
      <vt:lpstr>Merriweather Sans bold</vt:lpstr>
      <vt:lpstr>Merriweather Sans Light</vt:lpstr>
      <vt:lpstr>FA2025_testiversio</vt:lpstr>
      <vt:lpstr>FA2025_testiversio_EN</vt:lpstr>
      <vt:lpstr>Tarvitaanko vapaaehtoista eläkesäästämistä?</vt:lpstr>
      <vt:lpstr>Vapaaehtoista eläkesäästämistä tarvitaan muun muassa hoivan kuluihin</vt:lpstr>
      <vt:lpstr>Valtiolta toivotaan kannusteita eläkesäästämiseen</vt:lpstr>
      <vt:lpstr>Työeläke ei riitä kaikkiin kuluihin korkeassa iässä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Louhelainen Jarkko</dc:creator>
  <cp:lastModifiedBy>Palmgren Johannes</cp:lastModifiedBy>
  <cp:revision>6</cp:revision>
  <dcterms:created xsi:type="dcterms:W3CDTF">2025-02-05T07:29:06Z</dcterms:created>
  <dcterms:modified xsi:type="dcterms:W3CDTF">2025-02-14T12:44:05Z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0x010100754B9C00A9D1EF429E3CE268AA4F07C90015AB1850ECECB6499E33FE703BE9F3D2</vt:lpwstr>
  </property>
  <property fmtid="{D5CDD505-2E9C-101B-9397-08002B2CF9AE}" pid="3" name="Dokumentin_x0020_tila0">
    <vt:lpwstr/>
  </property>
  <property fmtid="{D5CDD505-2E9C-101B-9397-08002B2CF9AE}" pid="4" name="MediaServiceImageTags">
    <vt:lpwstr/>
  </property>
  <property fmtid="{D5CDD505-2E9C-101B-9397-08002B2CF9AE}" pid="5" name="Organisaatiot">
    <vt:lpwstr>5;#Finanssiala ry|ee048018-529f-44c2-b621-1ffdf097d9ae</vt:lpwstr>
  </property>
  <property fmtid="{D5CDD505-2E9C-101B-9397-08002B2CF9AE}" pid="6" name="Asiakirjatyyppi0">
    <vt:lpwstr/>
  </property>
  <property fmtid="{D5CDD505-2E9C-101B-9397-08002B2CF9AE}" pid="7" name="Asiasanat0">
    <vt:lpwstr/>
  </property>
  <property fmtid="{D5CDD505-2E9C-101B-9397-08002B2CF9AE}" pid="8" name="Julkisuus0">
    <vt:lpwstr>4;#FA-sisäinen|40fe4f96-c144-41e1-8120-de0d7e1583fc</vt:lpwstr>
  </property>
  <property fmtid="{D5CDD505-2E9C-101B-9397-08002B2CF9AE}" pid="9" name="lcf76f155ced4ddcb4097134ff3c332f">
    <vt:lpwstr/>
  </property>
  <property fmtid="{D5CDD505-2E9C-101B-9397-08002B2CF9AE}" pid="10" name="Dokumentin tila0">
    <vt:lpwstr/>
  </property>
</Properties>
</file>