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5"/>
    <p:sldMasterId id="2147483962" r:id="rId6"/>
    <p:sldMasterId id="2147484118" r:id="rId7"/>
  </p:sldMasterIdLst>
  <p:notesMasterIdLst>
    <p:notesMasterId r:id="rId13"/>
  </p:notesMasterIdLst>
  <p:handoutMasterIdLst>
    <p:handoutMasterId r:id="rId14"/>
  </p:handoutMasterIdLst>
  <p:sldIdLst>
    <p:sldId id="1441" r:id="rId8"/>
    <p:sldId id="1643" r:id="rId9"/>
    <p:sldId id="10630" r:id="rId10"/>
    <p:sldId id="10634" r:id="rId11"/>
    <p:sldId id="10632" r:id="rId1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A83D45-2AD5-43A1-9691-4254553616BD}">
          <p14:sldIdLst>
            <p14:sldId id="1441"/>
            <p14:sldId id="1643"/>
            <p14:sldId id="10630"/>
            <p14:sldId id="10634"/>
            <p14:sldId id="106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9DF"/>
    <a:srgbClr val="E6007E"/>
    <a:srgbClr val="EE2C90"/>
    <a:srgbClr val="FCE5F1"/>
    <a:srgbClr val="D8D6C6"/>
    <a:srgbClr val="FFFFFF"/>
    <a:srgbClr val="ACA892"/>
    <a:srgbClr val="000000"/>
    <a:srgbClr val="FFCCF2"/>
    <a:srgbClr val="EFE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D527D-9BC2-4EFC-ABF6-F04FF2CD1BFE}" v="140" dt="2025-01-24T11:23:05.630"/>
    <p1510:client id="{393FC883-E449-4F26-A8B8-D22D78EE1194}" v="13" dt="2025-01-24T11:37:27.228"/>
    <p1510:client id="{398EA29F-8DD3-462C-A6F9-305C1569A970}" v="2" dt="2025-01-24T12:13:44.231"/>
    <p1510:client id="{ACBC290A-916D-4093-B83E-03A8EC21F689}" v="15" dt="2025-01-24T11:34:47.140"/>
    <p1510:client id="{D73E20F9-7961-469B-8654-E33E6649BEFB}" v="2" dt="2025-01-24T10:59:03.808"/>
    <p1510:client id="{D9CAA686-7C1C-47A1-831B-81A8F863600E}" v="462" dt="2025-01-24T10:55:38.982"/>
    <p1510:client id="{F089CC3E-90BF-4B23-A0FA-E57365B0FFE6}" v="167" dt="2025-01-24T12:15:41.330"/>
    <p1510:client id="{FB341A59-81B3-4153-A974-5823EA362FE5}" v="43" dt="2025-01-24T12:11:54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mgren Johannes" userId="1763f344-5688-4646-9549-1bcbbffe5b40" providerId="ADAL" clId="{ACBC290A-916D-4093-B83E-03A8EC21F689}"/>
    <pc:docChg chg="modSld">
      <pc:chgData name="Palmgren Johannes" userId="1763f344-5688-4646-9549-1bcbbffe5b40" providerId="ADAL" clId="{ACBC290A-916D-4093-B83E-03A8EC21F689}" dt="2025-01-24T11:34:47.140" v="14" actId="20577"/>
      <pc:docMkLst>
        <pc:docMk/>
      </pc:docMkLst>
      <pc:sldChg chg="modSp mod">
        <pc:chgData name="Palmgren Johannes" userId="1763f344-5688-4646-9549-1bcbbffe5b40" providerId="ADAL" clId="{ACBC290A-916D-4093-B83E-03A8EC21F689}" dt="2025-01-24T11:34:47.140" v="14" actId="20577"/>
        <pc:sldMkLst>
          <pc:docMk/>
          <pc:sldMk cId="672553420" sldId="10633"/>
        </pc:sldMkLst>
        <pc:spChg chg="mod">
          <ac:chgData name="Palmgren Johannes" userId="1763f344-5688-4646-9549-1bcbbffe5b40" providerId="ADAL" clId="{ACBC290A-916D-4093-B83E-03A8EC21F689}" dt="2025-01-24T11:34:47.140" v="14" actId="20577"/>
          <ac:spMkLst>
            <pc:docMk/>
            <pc:sldMk cId="672553420" sldId="10633"/>
            <ac:spMk id="4" creationId="{2976767C-A62D-F4CD-6D83-0DB252B621CC}"/>
          </ac:spMkLst>
        </pc:spChg>
      </pc:sldChg>
    </pc:docChg>
  </pc:docChgLst>
  <pc:docChgLst>
    <pc:chgData name="Lapatto Marjo" userId="85e646c1-bf4a-4ba6-b518-ec95ef32da0d" providerId="ADAL" clId="{F089CC3E-90BF-4B23-A0FA-E57365B0FFE6}"/>
    <pc:docChg chg="undo redo custSel modSld">
      <pc:chgData name="Lapatto Marjo" userId="85e646c1-bf4a-4ba6-b518-ec95ef32da0d" providerId="ADAL" clId="{F089CC3E-90BF-4B23-A0FA-E57365B0FFE6}" dt="2025-01-24T12:15:41.329" v="166"/>
      <pc:docMkLst>
        <pc:docMk/>
      </pc:docMkLst>
      <pc:sldChg chg="modSp mod">
        <pc:chgData name="Lapatto Marjo" userId="85e646c1-bf4a-4ba6-b518-ec95ef32da0d" providerId="ADAL" clId="{F089CC3E-90BF-4B23-A0FA-E57365B0FFE6}" dt="2025-01-24T11:51:57.475" v="165" actId="20577"/>
        <pc:sldMkLst>
          <pc:docMk/>
          <pc:sldMk cId="1929402391" sldId="1441"/>
        </pc:sldMkLst>
        <pc:spChg chg="mod">
          <ac:chgData name="Lapatto Marjo" userId="85e646c1-bf4a-4ba6-b518-ec95ef32da0d" providerId="ADAL" clId="{F089CC3E-90BF-4B23-A0FA-E57365B0FFE6}" dt="2025-01-24T11:51:57.475" v="165" actId="20577"/>
          <ac:spMkLst>
            <pc:docMk/>
            <pc:sldMk cId="1929402391" sldId="1441"/>
            <ac:spMk id="6" creationId="{73BA101A-50E2-4DBE-9EB9-211B076BA6DE}"/>
          </ac:spMkLst>
        </pc:spChg>
      </pc:sldChg>
      <pc:sldChg chg="modSp mod">
        <pc:chgData name="Lapatto Marjo" userId="85e646c1-bf4a-4ba6-b518-ec95ef32da0d" providerId="ADAL" clId="{F089CC3E-90BF-4B23-A0FA-E57365B0FFE6}" dt="2025-01-24T11:34:06.475" v="69" actId="20577"/>
        <pc:sldMkLst>
          <pc:docMk/>
          <pc:sldMk cId="4207230802" sldId="1643"/>
        </pc:sldMkLst>
        <pc:spChg chg="mod">
          <ac:chgData name="Lapatto Marjo" userId="85e646c1-bf4a-4ba6-b518-ec95ef32da0d" providerId="ADAL" clId="{F089CC3E-90BF-4B23-A0FA-E57365B0FFE6}" dt="2025-01-24T11:34:06.475" v="69" actId="20577"/>
          <ac:spMkLst>
            <pc:docMk/>
            <pc:sldMk cId="4207230802" sldId="1643"/>
            <ac:spMk id="2" creationId="{A657305D-0505-41CD-815F-4CFED657295A}"/>
          </ac:spMkLst>
        </pc:spChg>
      </pc:sldChg>
      <pc:sldChg chg="modSp">
        <pc:chgData name="Lapatto Marjo" userId="85e646c1-bf4a-4ba6-b518-ec95ef32da0d" providerId="ADAL" clId="{F089CC3E-90BF-4B23-A0FA-E57365B0FFE6}" dt="2025-01-24T12:15:41.329" v="166"/>
        <pc:sldMkLst>
          <pc:docMk/>
          <pc:sldMk cId="1898051481" sldId="10632"/>
        </pc:sldMkLst>
        <pc:graphicFrameChg chg="mod">
          <ac:chgData name="Lapatto Marjo" userId="85e646c1-bf4a-4ba6-b518-ec95ef32da0d" providerId="ADAL" clId="{F089CC3E-90BF-4B23-A0FA-E57365B0FFE6}" dt="2025-01-24T12:15:41.329" v="166"/>
          <ac:graphicFrameMkLst>
            <pc:docMk/>
            <pc:sldMk cId="1898051481" sldId="10632"/>
            <ac:graphicFrameMk id="8" creationId="{D0BC3A73-4777-8F0C-7D22-A1DEB8FB863C}"/>
          </ac:graphicFrameMkLst>
        </pc:graphicFrameChg>
      </pc:sldChg>
    </pc:docChg>
  </pc:docChgLst>
  <pc:docChgLst>
    <pc:chgData name="Koivisto Kimmo" userId="2babfd1c-53e9-4f79-8322-625506e19fd1" providerId="ADAL" clId="{FB341A59-81B3-4153-A974-5823EA362FE5}"/>
    <pc:docChg chg="custSel addSld delSld modSld modSection">
      <pc:chgData name="Koivisto Kimmo" userId="2babfd1c-53e9-4f79-8322-625506e19fd1" providerId="ADAL" clId="{FB341A59-81B3-4153-A974-5823EA362FE5}" dt="2025-01-24T12:11:54.647" v="39"/>
      <pc:docMkLst>
        <pc:docMk/>
      </pc:docMkLst>
      <pc:sldChg chg="add del">
        <pc:chgData name="Koivisto Kimmo" userId="2babfd1c-53e9-4f79-8322-625506e19fd1" providerId="ADAL" clId="{FB341A59-81B3-4153-A974-5823EA362FE5}" dt="2025-01-24T11:49:16.655" v="32" actId="47"/>
        <pc:sldMkLst>
          <pc:docMk/>
          <pc:sldMk cId="3088253077" sldId="1489"/>
        </pc:sldMkLst>
      </pc:sldChg>
      <pc:sldChg chg="mod">
        <pc:chgData name="Koivisto Kimmo" userId="2babfd1c-53e9-4f79-8322-625506e19fd1" providerId="ADAL" clId="{FB341A59-81B3-4153-A974-5823EA362FE5}" dt="2025-01-24T11:33:21.342" v="9" actId="27918"/>
        <pc:sldMkLst>
          <pc:docMk/>
          <pc:sldMk cId="1294123065" sldId="10630"/>
        </pc:sldMkLst>
      </pc:sldChg>
      <pc:sldChg chg="modSp mod">
        <pc:chgData name="Koivisto Kimmo" userId="2babfd1c-53e9-4f79-8322-625506e19fd1" providerId="ADAL" clId="{FB341A59-81B3-4153-A974-5823EA362FE5}" dt="2025-01-24T12:11:54.647" v="39"/>
        <pc:sldMkLst>
          <pc:docMk/>
          <pc:sldMk cId="1898051481" sldId="10632"/>
        </pc:sldMkLst>
        <pc:graphicFrameChg chg="mod">
          <ac:chgData name="Koivisto Kimmo" userId="2babfd1c-53e9-4f79-8322-625506e19fd1" providerId="ADAL" clId="{FB341A59-81B3-4153-A974-5823EA362FE5}" dt="2025-01-24T12:11:54.647" v="39"/>
          <ac:graphicFrameMkLst>
            <pc:docMk/>
            <pc:sldMk cId="1898051481" sldId="10632"/>
            <ac:graphicFrameMk id="8" creationId="{D0BC3A73-4777-8F0C-7D22-A1DEB8FB863C}"/>
          </ac:graphicFrameMkLst>
        </pc:graphicFrameChg>
      </pc:sldChg>
      <pc:sldChg chg="addSp delSp modSp del mod">
        <pc:chgData name="Koivisto Kimmo" userId="2babfd1c-53e9-4f79-8322-625506e19fd1" providerId="ADAL" clId="{FB341A59-81B3-4153-A974-5823EA362FE5}" dt="2025-01-24T12:10:20.107" v="37" actId="47"/>
        <pc:sldMkLst>
          <pc:docMk/>
          <pc:sldMk cId="672553420" sldId="10633"/>
        </pc:sldMkLst>
        <pc:graphicFrameChg chg="add mod">
          <ac:chgData name="Koivisto Kimmo" userId="2babfd1c-53e9-4f79-8322-625506e19fd1" providerId="ADAL" clId="{FB341A59-81B3-4153-A974-5823EA362FE5}" dt="2025-01-24T11:56:14.431" v="34" actId="207"/>
          <ac:graphicFrameMkLst>
            <pc:docMk/>
            <pc:sldMk cId="672553420" sldId="10633"/>
            <ac:graphicFrameMk id="3" creationId="{28365FD2-0F19-1EDC-526F-A4C87045CA08}"/>
          </ac:graphicFrameMkLst>
        </pc:graphicFrameChg>
        <pc:graphicFrameChg chg="del">
          <ac:chgData name="Koivisto Kimmo" userId="2babfd1c-53e9-4f79-8322-625506e19fd1" providerId="ADAL" clId="{FB341A59-81B3-4153-A974-5823EA362FE5}" dt="2025-01-24T11:48:52.081" v="30" actId="478"/>
          <ac:graphicFrameMkLst>
            <pc:docMk/>
            <pc:sldMk cId="672553420" sldId="10633"/>
            <ac:graphicFrameMk id="10" creationId="{19679DAA-94EE-DD7C-610A-06CFB0B0E93F}"/>
          </ac:graphicFrameMkLst>
        </pc:graphicFrameChg>
      </pc:sldChg>
      <pc:sldChg chg="modSp add">
        <pc:chgData name="Koivisto Kimmo" userId="2babfd1c-53e9-4f79-8322-625506e19fd1" providerId="ADAL" clId="{FB341A59-81B3-4153-A974-5823EA362FE5}" dt="2025-01-24T12:10:34.317" v="38" actId="404"/>
        <pc:sldMkLst>
          <pc:docMk/>
          <pc:sldMk cId="868115870" sldId="10634"/>
        </pc:sldMkLst>
        <pc:graphicFrameChg chg="mod">
          <ac:chgData name="Koivisto Kimmo" userId="2babfd1c-53e9-4f79-8322-625506e19fd1" providerId="ADAL" clId="{FB341A59-81B3-4153-A974-5823EA362FE5}" dt="2025-01-24T12:10:34.317" v="38" actId="404"/>
          <ac:graphicFrameMkLst>
            <pc:docMk/>
            <pc:sldMk cId="868115870" sldId="10634"/>
            <ac:graphicFrameMk id="3" creationId="{28365FD2-0F19-1EDC-526F-A4C87045CA08}"/>
          </ac:graphicFrameMkLst>
        </pc:graphicFrameChg>
      </pc:sldChg>
      <pc:sldChg chg="add del">
        <pc:chgData name="Koivisto Kimmo" userId="2babfd1c-53e9-4f79-8322-625506e19fd1" providerId="ADAL" clId="{FB341A59-81B3-4153-A974-5823EA362FE5}" dt="2025-01-24T11:49:19.753" v="33" actId="47"/>
        <pc:sldMkLst>
          <pc:docMk/>
          <pc:sldMk cId="1810932680" sldId="10634"/>
        </pc:sldMkLst>
      </pc:sldChg>
      <pc:sldMasterChg chg="delSldLayout">
        <pc:chgData name="Koivisto Kimmo" userId="2babfd1c-53e9-4f79-8322-625506e19fd1" providerId="ADAL" clId="{FB341A59-81B3-4153-A974-5823EA362FE5}" dt="2025-01-24T11:49:16.655" v="32" actId="47"/>
        <pc:sldMasterMkLst>
          <pc:docMk/>
          <pc:sldMasterMk cId="2139681894" sldId="2147484118"/>
        </pc:sldMasterMkLst>
        <pc:sldLayoutChg chg="del">
          <pc:chgData name="Koivisto Kimmo" userId="2babfd1c-53e9-4f79-8322-625506e19fd1" providerId="ADAL" clId="{FB341A59-81B3-4153-A974-5823EA362FE5}" dt="2025-01-24T11:49:16.655" v="32" actId="47"/>
          <pc:sldLayoutMkLst>
            <pc:docMk/>
            <pc:sldMasterMk cId="2139681894" sldId="2147484118"/>
            <pc:sldLayoutMk cId="440469891" sldId="2147484133"/>
          </pc:sldLayoutMkLst>
        </pc:sldLayoutChg>
      </pc:sldMasterChg>
    </pc:docChg>
  </pc:docChgLst>
  <pc:docChgLst>
    <pc:chgData name="Yli-Huttula Tuomo" userId="S::tuomo.yli-huttula@finanssiala.fi::0beaf6a5-a08e-4158-96cb-ac8094c55569" providerId="AD" clId="Web-{393FC883-E449-4F26-A8B8-D22D78EE1194}"/>
    <pc:docChg chg="modSld">
      <pc:chgData name="Yli-Huttula Tuomo" userId="S::tuomo.yli-huttula@finanssiala.fi::0beaf6a5-a08e-4158-96cb-ac8094c55569" providerId="AD" clId="Web-{393FC883-E449-4F26-A8B8-D22D78EE1194}" dt="2025-01-24T11:37:27.228" v="11" actId="14100"/>
      <pc:docMkLst>
        <pc:docMk/>
      </pc:docMkLst>
      <pc:sldChg chg="modSp">
        <pc:chgData name="Yli-Huttula Tuomo" userId="S::tuomo.yli-huttula@finanssiala.fi::0beaf6a5-a08e-4158-96cb-ac8094c55569" providerId="AD" clId="Web-{393FC883-E449-4F26-A8B8-D22D78EE1194}" dt="2025-01-24T11:35:26.960" v="3" actId="20577"/>
        <pc:sldMkLst>
          <pc:docMk/>
          <pc:sldMk cId="1929402391" sldId="1441"/>
        </pc:sldMkLst>
        <pc:spChg chg="mod">
          <ac:chgData name="Yli-Huttula Tuomo" userId="S::tuomo.yli-huttula@finanssiala.fi::0beaf6a5-a08e-4158-96cb-ac8094c55569" providerId="AD" clId="Web-{393FC883-E449-4F26-A8B8-D22D78EE1194}" dt="2025-01-24T11:35:26.960" v="3" actId="20577"/>
          <ac:spMkLst>
            <pc:docMk/>
            <pc:sldMk cId="1929402391" sldId="1441"/>
            <ac:spMk id="11" creationId="{21902B9F-ACB1-4F0F-BB55-DC95FAC3330B}"/>
          </ac:spMkLst>
        </pc:spChg>
      </pc:sldChg>
      <pc:sldChg chg="modSp">
        <pc:chgData name="Yli-Huttula Tuomo" userId="S::tuomo.yli-huttula@finanssiala.fi::0beaf6a5-a08e-4158-96cb-ac8094c55569" providerId="AD" clId="Web-{393FC883-E449-4F26-A8B8-D22D78EE1194}" dt="2025-01-24T11:37:27.228" v="11" actId="14100"/>
        <pc:sldMkLst>
          <pc:docMk/>
          <pc:sldMk cId="1898051481" sldId="10632"/>
        </pc:sldMkLst>
        <pc:spChg chg="mod">
          <ac:chgData name="Yli-Huttula Tuomo" userId="S::tuomo.yli-huttula@finanssiala.fi::0beaf6a5-a08e-4158-96cb-ac8094c55569" providerId="AD" clId="Web-{393FC883-E449-4F26-A8B8-D22D78EE1194}" dt="2025-01-24T11:37:27.228" v="11" actId="14100"/>
          <ac:spMkLst>
            <pc:docMk/>
            <pc:sldMk cId="1898051481" sldId="10632"/>
            <ac:spMk id="2" creationId="{63D56E30-D34F-4F03-3C40-22D3342648DA}"/>
          </ac:spMkLst>
        </pc:spChg>
      </pc:sldChg>
      <pc:sldChg chg="modSp">
        <pc:chgData name="Yli-Huttula Tuomo" userId="S::tuomo.yli-huttula@finanssiala.fi::0beaf6a5-a08e-4158-96cb-ac8094c55569" providerId="AD" clId="Web-{393FC883-E449-4F26-A8B8-D22D78EE1194}" dt="2025-01-24T11:37:12.290" v="10" actId="20577"/>
        <pc:sldMkLst>
          <pc:docMk/>
          <pc:sldMk cId="672553420" sldId="10633"/>
        </pc:sldMkLst>
        <pc:spChg chg="mod">
          <ac:chgData name="Yli-Huttula Tuomo" userId="S::tuomo.yli-huttula@finanssiala.fi::0beaf6a5-a08e-4158-96cb-ac8094c55569" providerId="AD" clId="Web-{393FC883-E449-4F26-A8B8-D22D78EE1194}" dt="2025-01-24T11:37:12.290" v="10" actId="20577"/>
          <ac:spMkLst>
            <pc:docMk/>
            <pc:sldMk cId="672553420" sldId="10633"/>
            <ac:spMk id="2" creationId="{1CC259A1-9E8D-C5DD-FE72-F27F6A8F7256}"/>
          </ac:spMkLst>
        </pc:spChg>
      </pc:sldChg>
    </pc:docChg>
  </pc:docChgLst>
  <pc:docChgLst>
    <pc:chgData name="Koivisto Kimmo" userId="S::kimmo.koivisto@finanssiala.fi::2babfd1c-53e9-4f79-8322-625506e19fd1" providerId="AD" clId="Web-{398EA29F-8DD3-462C-A6F9-305C1569A970}"/>
    <pc:docChg chg="modSld">
      <pc:chgData name="Koivisto Kimmo" userId="S::kimmo.koivisto@finanssiala.fi::2babfd1c-53e9-4f79-8322-625506e19fd1" providerId="AD" clId="Web-{398EA29F-8DD3-462C-A6F9-305C1569A970}" dt="2025-01-24T12:13:44.231" v="1" actId="1076"/>
      <pc:docMkLst>
        <pc:docMk/>
      </pc:docMkLst>
      <pc:sldChg chg="addSp modSp">
        <pc:chgData name="Koivisto Kimmo" userId="S::kimmo.koivisto@finanssiala.fi::2babfd1c-53e9-4f79-8322-625506e19fd1" providerId="AD" clId="Web-{398EA29F-8DD3-462C-A6F9-305C1569A970}" dt="2025-01-24T12:13:44.231" v="1" actId="1076"/>
        <pc:sldMkLst>
          <pc:docMk/>
          <pc:sldMk cId="868115870" sldId="10634"/>
        </pc:sldMkLst>
        <pc:spChg chg="add mod">
          <ac:chgData name="Koivisto Kimmo" userId="S::kimmo.koivisto@finanssiala.fi::2babfd1c-53e9-4f79-8322-625506e19fd1" providerId="AD" clId="Web-{398EA29F-8DD3-462C-A6F9-305C1569A970}" dt="2025-01-24T12:13:44.231" v="1" actId="1076"/>
          <ac:spMkLst>
            <pc:docMk/>
            <pc:sldMk cId="868115870" sldId="10634"/>
            <ac:spMk id="6" creationId="{3CB97350-8A48-BB7D-9CC2-D362196D1DF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_2986_4D22C039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_298A_33BE659E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_2988_7121F79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84014760810915"/>
          <c:y val="6.2045214825656884E-2"/>
          <c:w val="0.6408014700308623"/>
          <c:h val="0.78743232746479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Taul1!$B$36</c:f>
              <c:strCache>
                <c:ptCount val="1"/>
                <c:pt idx="0">
                  <c:v>Kaikki vastaajat, n=2003</c:v>
                </c:pt>
              </c:strCache>
            </c:strRef>
          </c:tx>
          <c:spPr>
            <a:solidFill>
              <a:srgbClr val="E600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Taul1!$A$37:$A$40</c:f>
              <c:strCache>
                <c:ptCount val="4"/>
                <c:pt idx="0">
                  <c:v>Olen luopunut suunnitelmista</c:v>
                </c:pt>
                <c:pt idx="1">
                  <c:v>Harkinta-aika on pidentynyt</c:v>
                </c:pt>
                <c:pt idx="2">
                  <c:v>Ei lainkaan</c:v>
                </c:pt>
                <c:pt idx="3">
                  <c:v>En osaa sanoa</c:v>
                </c:pt>
              </c:strCache>
            </c:strRef>
          </c:cat>
          <c:val>
            <c:numRef>
              <c:f>Taul1!$B$37:$B$40</c:f>
              <c:numCache>
                <c:formatCode>0%</c:formatCode>
                <c:ptCount val="4"/>
                <c:pt idx="0">
                  <c:v>0.23</c:v>
                </c:pt>
                <c:pt idx="1">
                  <c:v>0.26</c:v>
                </c:pt>
                <c:pt idx="2">
                  <c:v>0.42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8-4FB3-89D8-942B367D5A22}"/>
            </c:ext>
          </c:extLst>
        </c:ser>
        <c:ser>
          <c:idx val="2"/>
          <c:order val="2"/>
          <c:tx>
            <c:strRef>
              <c:f>Taul1!$D$36</c:f>
              <c:strCache>
                <c:ptCount val="1"/>
                <c:pt idx="0">
                  <c:v>Mies, n=1003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Taul1!$A$37:$A$40</c:f>
              <c:strCache>
                <c:ptCount val="4"/>
                <c:pt idx="0">
                  <c:v>Olen luopunut suunnitelmista</c:v>
                </c:pt>
                <c:pt idx="1">
                  <c:v>Harkinta-aika on pidentynyt</c:v>
                </c:pt>
                <c:pt idx="2">
                  <c:v>Ei lainkaan</c:v>
                </c:pt>
                <c:pt idx="3">
                  <c:v>En osaa sanoa</c:v>
                </c:pt>
              </c:strCache>
            </c:strRef>
          </c:cat>
          <c:val>
            <c:numRef>
              <c:f>Taul1!$D$37:$D$40</c:f>
              <c:numCache>
                <c:formatCode>0%</c:formatCode>
                <c:ptCount val="4"/>
                <c:pt idx="0">
                  <c:v>0.22</c:v>
                </c:pt>
                <c:pt idx="1">
                  <c:v>0.26</c:v>
                </c:pt>
                <c:pt idx="2">
                  <c:v>0.44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28-4FB3-89D8-942B367D5A22}"/>
            </c:ext>
          </c:extLst>
        </c:ser>
        <c:ser>
          <c:idx val="3"/>
          <c:order val="3"/>
          <c:tx>
            <c:strRef>
              <c:f>Taul1!$E$36</c:f>
              <c:strCache>
                <c:ptCount val="1"/>
                <c:pt idx="0">
                  <c:v>Nainen, n=1000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Taul1!$A$37:$A$40</c:f>
              <c:strCache>
                <c:ptCount val="4"/>
                <c:pt idx="0">
                  <c:v>Olen luopunut suunnitelmista</c:v>
                </c:pt>
                <c:pt idx="1">
                  <c:v>Harkinta-aika on pidentynyt</c:v>
                </c:pt>
                <c:pt idx="2">
                  <c:v>Ei lainkaan</c:v>
                </c:pt>
                <c:pt idx="3">
                  <c:v>En osaa sanoa</c:v>
                </c:pt>
              </c:strCache>
            </c:strRef>
          </c:cat>
          <c:val>
            <c:numRef>
              <c:f>Taul1!$E$37:$E$40</c:f>
              <c:numCache>
                <c:formatCode>0%</c:formatCode>
                <c:ptCount val="4"/>
                <c:pt idx="0">
                  <c:v>0.25</c:v>
                </c:pt>
                <c:pt idx="1">
                  <c:v>0.26</c:v>
                </c:pt>
                <c:pt idx="2">
                  <c:v>0.39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28-4FB3-89D8-942B367D5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2547200"/>
        <c:axId val="1425530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Taul1!$C$36</c15:sqref>
                        </c15:formulaRef>
                      </c:ext>
                    </c:extLst>
                    <c:strCache>
                      <c:ptCount val="1"/>
                      <c:pt idx="0">
                        <c:v>SUKUPUOLI</c:v>
                      </c:pt>
                    </c:strCache>
                  </c:strRef>
                </c:tx>
                <c:spPr>
                  <a:solidFill>
                    <a:srgbClr val="FFFFFF">
                      <a:lumMod val="65000"/>
                    </a:srgbClr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Taul1!$C$37:$C$40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D28-4FB3-89D8-942B367D5A2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Taul1!$F$36</c15:sqref>
                        </c15:formulaRef>
                      </c:ext>
                    </c:extLst>
                    <c:strCache>
                      <c:ptCount val="1"/>
                      <c:pt idx="0">
                        <c:v>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Taul1!$F$37:$F$40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D28-4FB3-89D8-942B367D5A2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Taul1!$G$36</c15:sqref>
                        </c15:formulaRef>
                      </c:ext>
                    </c:extLst>
                    <c:strCache>
                      <c:ptCount val="1"/>
                      <c:pt idx="0">
                        <c:v>18-29 -vuotta, n=366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Taul1!$G$37:$G$40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0.34</c:v>
                      </c:pt>
                      <c:pt idx="1">
                        <c:v>0.24</c:v>
                      </c:pt>
                      <c:pt idx="2">
                        <c:v>0.25</c:v>
                      </c:pt>
                      <c:pt idx="3">
                        <c:v>0.17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D28-4FB3-89D8-942B367D5A2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Taul1!$H$36</c15:sqref>
                        </c15:formulaRef>
                      </c:ext>
                    </c:extLst>
                    <c:strCache>
                      <c:ptCount val="1"/>
                      <c:pt idx="0">
                        <c:v>30-39 -vuotta, n=353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Taul1!$H$37:$H$40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0.32</c:v>
                      </c:pt>
                      <c:pt idx="1">
                        <c:v>0.26</c:v>
                      </c:pt>
                      <c:pt idx="2">
                        <c:v>0.32</c:v>
                      </c:pt>
                      <c:pt idx="3">
                        <c:v>0.11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D28-4FB3-89D8-942B367D5A22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Taul1!$I$36</c15:sqref>
                        </c15:formulaRef>
                      </c:ext>
                    </c:extLst>
                    <c:strCache>
                      <c:ptCount val="1"/>
                      <c:pt idx="0">
                        <c:v>40-49 -vuotta, n=337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Taul1!$I$37:$I$40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0.31</c:v>
                      </c:pt>
                      <c:pt idx="1">
                        <c:v>0.28000000000000003</c:v>
                      </c:pt>
                      <c:pt idx="2">
                        <c:v>0.33</c:v>
                      </c:pt>
                      <c:pt idx="3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D28-4FB3-89D8-942B367D5A22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Taul1!$J$36</c15:sqref>
                        </c15:formulaRef>
                      </c:ext>
                    </c:extLst>
                    <c:strCache>
                      <c:ptCount val="1"/>
                      <c:pt idx="0">
                        <c:v>50-59 -vuotta, n=318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Taul1!$J$37:$J$40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0.23</c:v>
                      </c:pt>
                      <c:pt idx="1">
                        <c:v>0.22</c:v>
                      </c:pt>
                      <c:pt idx="2">
                        <c:v>0.49</c:v>
                      </c:pt>
                      <c:pt idx="3">
                        <c:v>0.06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D28-4FB3-89D8-942B367D5A22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Taul1!$K$36</c15:sqref>
                        </c15:formulaRef>
                      </c:ext>
                    </c:extLst>
                    <c:strCache>
                      <c:ptCount val="1"/>
                      <c:pt idx="0">
                        <c:v>60-69 -vuotta, n=312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Taul1!$K$37:$K$40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0.18</c:v>
                      </c:pt>
                      <c:pt idx="1">
                        <c:v>0.23</c:v>
                      </c:pt>
                      <c:pt idx="2">
                        <c:v>0.52</c:v>
                      </c:pt>
                      <c:pt idx="3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D28-4FB3-89D8-942B367D5A22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Taul1!$L$36</c15:sqref>
                        </c15:formulaRef>
                      </c:ext>
                    </c:extLst>
                    <c:strCache>
                      <c:ptCount val="1"/>
                      <c:pt idx="0">
                        <c:v>70-79 -vuotta, n=318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Taul1!$L$37:$L$40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0.15</c:v>
                      </c:pt>
                      <c:pt idx="1">
                        <c:v>0.16</c:v>
                      </c:pt>
                      <c:pt idx="2">
                        <c:v>0.62</c:v>
                      </c:pt>
                      <c:pt idx="3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D28-4FB3-89D8-942B367D5A22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Taul1!$M$36</c15:sqref>
                        </c15:formulaRef>
                      </c:ext>
                    </c:extLst>
                    <c:strCache>
                      <c:ptCount val="1"/>
                      <c:pt idx="0">
                        <c:v>KAUPUNGIN KOKO 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Taul1!$M$37:$M$40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D28-4FB3-89D8-942B367D5A22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Taul1!$N$36</c15:sqref>
                        </c15:formulaRef>
                      </c:ext>
                    </c:extLst>
                    <c:strCache>
                      <c:ptCount val="1"/>
                      <c:pt idx="0">
                        <c:v>Pääkaupunkiseutu, n=372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Taul1!$N$37:$N$40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0.28000000000000003</c:v>
                      </c:pt>
                      <c:pt idx="1">
                        <c:v>0.2</c:v>
                      </c:pt>
                      <c:pt idx="2">
                        <c:v>0.41</c:v>
                      </c:pt>
                      <c:pt idx="3">
                        <c:v>0.11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D28-4FB3-89D8-942B367D5A22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Taul1!$O$36</c15:sqref>
                        </c15:formulaRef>
                      </c:ext>
                    </c:extLst>
                    <c:strCache>
                      <c:ptCount val="1"/>
                      <c:pt idx="0">
                        <c:v>Kaupunki, yli 150 000 asukasta, n=374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Taul1!$O$37:$O$40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0.27</c:v>
                      </c:pt>
                      <c:pt idx="1">
                        <c:v>0.23</c:v>
                      </c:pt>
                      <c:pt idx="2">
                        <c:v>0.44</c:v>
                      </c:pt>
                      <c:pt idx="3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D28-4FB3-89D8-942B367D5A22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Taul1!$P$36</c15:sqref>
                        </c15:formulaRef>
                      </c:ext>
                    </c:extLst>
                    <c:strCache>
                      <c:ptCount val="1"/>
                      <c:pt idx="0">
                        <c:v>Kaupunki 30 000 - 150 000 asukasta, n=623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Taul1!$P$37:$P$40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0.25</c:v>
                      </c:pt>
                      <c:pt idx="1">
                        <c:v>0.24</c:v>
                      </c:pt>
                      <c:pt idx="2">
                        <c:v>0.44</c:v>
                      </c:pt>
                      <c:pt idx="3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D28-4FB3-89D8-942B367D5A22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Taul1!$Q$36</c15:sqref>
                        </c15:formulaRef>
                      </c:ext>
                    </c:extLst>
                    <c:strCache>
                      <c:ptCount val="1"/>
                      <c:pt idx="0">
                        <c:v>Kaupunki 10 000 - 30 000 asukasta, n=286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Taul1!$Q$37:$Q$40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0.26</c:v>
                      </c:pt>
                      <c:pt idx="1">
                        <c:v>0.23</c:v>
                      </c:pt>
                      <c:pt idx="2">
                        <c:v>0.41</c:v>
                      </c:pt>
                      <c:pt idx="3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D28-4FB3-89D8-942B367D5A22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Taul1!$R$36</c15:sqref>
                        </c15:formulaRef>
                      </c:ext>
                    </c:extLst>
                    <c:strCache>
                      <c:ptCount val="1"/>
                      <c:pt idx="0">
                        <c:v>Haja-asustusalue alle 10 000 asukasta, n=285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Taul1!$R$37:$R$40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0.25</c:v>
                      </c:pt>
                      <c:pt idx="1">
                        <c:v>0.25</c:v>
                      </c:pt>
                      <c:pt idx="2">
                        <c:v>0.4</c:v>
                      </c:pt>
                      <c:pt idx="3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D28-4FB3-89D8-942B367D5A22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Taul1!$S$36</c15:sqref>
                        </c15:formulaRef>
                      </c:ext>
                    </c:extLst>
                    <c:strCache>
                      <c:ptCount val="1"/>
                      <c:pt idx="0">
                        <c:v>TALOUDEN VUOSITULOT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Taul1!$S$37:$S$40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D28-4FB3-89D8-942B367D5A22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Taul1!$T$36</c15:sqref>
                        </c15:formulaRef>
                      </c:ext>
                    </c:extLst>
                    <c:strCache>
                      <c:ptCount val="1"/>
                      <c:pt idx="0">
                        <c:v>0 - 20 000 euroa, n=253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Taul1!$T$37:$T$40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</c:v>
                      </c:pt>
                      <c:pt idx="1">
                        <c:v>0.35</c:v>
                      </c:pt>
                      <c:pt idx="2">
                        <c:v>0.31</c:v>
                      </c:pt>
                      <c:pt idx="3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D28-4FB3-89D8-942B367D5A22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Taul1!$U$36</c15:sqref>
                        </c15:formulaRef>
                      </c:ext>
                    </c:extLst>
                    <c:strCache>
                      <c:ptCount val="1"/>
                      <c:pt idx="0">
                        <c:v>20 001 - 40 000 euroa, n=414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Taul1!$U$37:$U$40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0.24</c:v>
                      </c:pt>
                      <c:pt idx="1">
                        <c:v>0.27</c:v>
                      </c:pt>
                      <c:pt idx="2">
                        <c:v>0.4</c:v>
                      </c:pt>
                      <c:pt idx="3">
                        <c:v>0.09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D28-4FB3-89D8-942B367D5A22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Taul1!$V$36</c15:sqref>
                        </c15:formulaRef>
                      </c:ext>
                    </c:extLst>
                    <c:strCache>
                      <c:ptCount val="1"/>
                      <c:pt idx="0">
                        <c:v>40 001 - 60 000 euroa, n=363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Taul1!$V$37:$V$40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0.25</c:v>
                      </c:pt>
                      <c:pt idx="1">
                        <c:v>0.21</c:v>
                      </c:pt>
                      <c:pt idx="2">
                        <c:v>0.45</c:v>
                      </c:pt>
                      <c:pt idx="3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D28-4FB3-89D8-942B367D5A22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Taul1!$W$36</c15:sqref>
                        </c15:formulaRef>
                      </c:ext>
                    </c:extLst>
                    <c:strCache>
                      <c:ptCount val="1"/>
                      <c:pt idx="0">
                        <c:v>60 001 - 80 000 euroa, n=287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Taul1!$W$37:$W$40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0.31</c:v>
                      </c:pt>
                      <c:pt idx="1">
                        <c:v>0.17</c:v>
                      </c:pt>
                      <c:pt idx="2">
                        <c:v>0.48</c:v>
                      </c:pt>
                      <c:pt idx="3">
                        <c:v>0.05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D28-4FB3-89D8-942B367D5A22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Taul1!$X$36</c15:sqref>
                        </c15:formulaRef>
                      </c:ext>
                    </c:extLst>
                    <c:strCache>
                      <c:ptCount val="1"/>
                      <c:pt idx="0">
                        <c:v>Yli 80 000 euroa, n=271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Taul1!$X$37:$X$40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0.27</c:v>
                      </c:pt>
                      <c:pt idx="1">
                        <c:v>0.16</c:v>
                      </c:pt>
                      <c:pt idx="2">
                        <c:v>0.51</c:v>
                      </c:pt>
                      <c:pt idx="3">
                        <c:v>0.06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D28-4FB3-89D8-942B367D5A22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Taul1!$Y$36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n=375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Taul1!$Y$37:$Y$40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0.25</c:v>
                      </c:pt>
                      <c:pt idx="1">
                        <c:v>0.23</c:v>
                      </c:pt>
                      <c:pt idx="2">
                        <c:v>0.38</c:v>
                      </c:pt>
                      <c:pt idx="3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7D28-4FB3-89D8-942B367D5A22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Taul1!$Z$36</c15:sqref>
                        </c15:formulaRef>
                      </c:ext>
                    </c:extLst>
                    <c:strCache>
                      <c:ptCount val="1"/>
                      <c:pt idx="0">
                        <c:v>MIES JA 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Taul1!$Z$37:$Z$40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7D28-4FB3-89D8-942B367D5A22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Taul1!$AA$36</c15:sqref>
                        </c15:formulaRef>
                      </c:ext>
                    </c:extLst>
                    <c:strCache>
                      <c:ptCount val="1"/>
                      <c:pt idx="0">
                        <c:v>Mies 18 - 29 -vuotta, n=189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Taul1!$AA$37:$AA$40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</c:v>
                      </c:pt>
                      <c:pt idx="1">
                        <c:v>0.24</c:v>
                      </c:pt>
                      <c:pt idx="2">
                        <c:v>0.28999999999999998</c:v>
                      </c:pt>
                      <c:pt idx="3">
                        <c:v>0.18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7D28-4FB3-89D8-942B367D5A22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Taul1!$AB$36</c15:sqref>
                        </c15:formulaRef>
                      </c:ext>
                    </c:extLst>
                    <c:strCache>
                      <c:ptCount val="1"/>
                      <c:pt idx="0">
                        <c:v>Mies 30 - 39 -vuotta, n=182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Taul1!$AB$37:$AB$40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0.31</c:v>
                      </c:pt>
                      <c:pt idx="1">
                        <c:v>0.25</c:v>
                      </c:pt>
                      <c:pt idx="2">
                        <c:v>0.35</c:v>
                      </c:pt>
                      <c:pt idx="3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7D28-4FB3-89D8-942B367D5A22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Taul1!$AC$36</c15:sqref>
                        </c15:formulaRef>
                      </c:ext>
                    </c:extLst>
                    <c:strCache>
                      <c:ptCount val="1"/>
                      <c:pt idx="0">
                        <c:v>Mies 40 - 49 -vuotta, n=173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Taul1!$AC$37:$AC$40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0.33</c:v>
                      </c:pt>
                      <c:pt idx="1">
                        <c:v>0.26</c:v>
                      </c:pt>
                      <c:pt idx="2">
                        <c:v>0.33</c:v>
                      </c:pt>
                      <c:pt idx="3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7D28-4FB3-89D8-942B367D5A22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Taul1!$AD$36</c15:sqref>
                        </c15:formulaRef>
                      </c:ext>
                    </c:extLst>
                    <c:strCache>
                      <c:ptCount val="1"/>
                      <c:pt idx="0">
                        <c:v>Mies 50 - 59 -vuotta, n=160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Taul1!$AD$37:$AD$40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0.24</c:v>
                      </c:pt>
                      <c:pt idx="1">
                        <c:v>0.18</c:v>
                      </c:pt>
                      <c:pt idx="2">
                        <c:v>0.53</c:v>
                      </c:pt>
                      <c:pt idx="3">
                        <c:v>0.05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7D28-4FB3-89D8-942B367D5A22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Taul1!$AE$36</c15:sqref>
                        </c15:formulaRef>
                      </c:ext>
                    </c:extLst>
                    <c:strCache>
                      <c:ptCount val="1"/>
                      <c:pt idx="0">
                        <c:v>Mies 60 - 69 -vuotta, n=126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Taul1!$AE$37:$AE$40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</c:v>
                      </c:pt>
                      <c:pt idx="1">
                        <c:v>0.24</c:v>
                      </c:pt>
                      <c:pt idx="2">
                        <c:v>0.5</c:v>
                      </c:pt>
                      <c:pt idx="3">
                        <c:v>0.06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D28-4FB3-89D8-942B367D5A22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Taul1!$AF$36</c15:sqref>
                        </c15:formulaRef>
                      </c:ext>
                    </c:extLst>
                    <c:strCache>
                      <c:ptCount val="1"/>
                      <c:pt idx="0">
                        <c:v>Mies 70 - 79 -vuotta, n=172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Taul1!$AF$37:$AF$40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0.15</c:v>
                      </c:pt>
                      <c:pt idx="1">
                        <c:v>0.12</c:v>
                      </c:pt>
                      <c:pt idx="2">
                        <c:v>0.68</c:v>
                      </c:pt>
                      <c:pt idx="3">
                        <c:v>0.05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7D28-4FB3-89D8-942B367D5A22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Taul1!$AG$36</c15:sqref>
                        </c15:formulaRef>
                      </c:ext>
                    </c:extLst>
                    <c:strCache>
                      <c:ptCount val="1"/>
                      <c:pt idx="0">
                        <c:v>NAINEN JA IKÄRYHMÄ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Taul1!$AG$37:$AG$40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7D28-4FB3-89D8-942B367D5A22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Taul1!$AH$36</c15:sqref>
                        </c15:formulaRef>
                      </c:ext>
                    </c:extLst>
                    <c:strCache>
                      <c:ptCount val="1"/>
                      <c:pt idx="0">
                        <c:v>Nainen 18 - 29 -vuotta, n=177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Taul1!$AH$37:$AH$40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0.39</c:v>
                      </c:pt>
                      <c:pt idx="1">
                        <c:v>0.24</c:v>
                      </c:pt>
                      <c:pt idx="2">
                        <c:v>0.21</c:v>
                      </c:pt>
                      <c:pt idx="3">
                        <c:v>0.17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D28-4FB3-89D8-942B367D5A22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Taul1!$AI$36</c15:sqref>
                        </c15:formulaRef>
                      </c:ext>
                    </c:extLst>
                    <c:strCache>
                      <c:ptCount val="1"/>
                      <c:pt idx="0">
                        <c:v>Nainen 30 - 39 -vuotta, n=170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Taul1!$AI$37:$AI$40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0.33</c:v>
                      </c:pt>
                      <c:pt idx="1">
                        <c:v>0.26</c:v>
                      </c:pt>
                      <c:pt idx="2">
                        <c:v>0.28999999999999998</c:v>
                      </c:pt>
                      <c:pt idx="3">
                        <c:v>0.12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7D28-4FB3-89D8-942B367D5A22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Taul1!$AJ$36</c15:sqref>
                        </c15:formulaRef>
                      </c:ext>
                    </c:extLst>
                    <c:strCache>
                      <c:ptCount val="1"/>
                      <c:pt idx="0">
                        <c:v>Nainen 40 - 49 -vuotta, n=164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Taul1!$AJ$37:$AJ$40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0.28999999999999998</c:v>
                      </c:pt>
                      <c:pt idx="1">
                        <c:v>0.3</c:v>
                      </c:pt>
                      <c:pt idx="2">
                        <c:v>0.33</c:v>
                      </c:pt>
                      <c:pt idx="3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7D28-4FB3-89D8-942B367D5A22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Taul1!$AK$36</c15:sqref>
                        </c15:formulaRef>
                      </c:ext>
                    </c:extLst>
                    <c:strCache>
                      <c:ptCount val="1"/>
                      <c:pt idx="0">
                        <c:v>Nainen 50 - 59 -vuotta, n=158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Taul1!$AK$37:$AK$40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0.21</c:v>
                      </c:pt>
                      <c:pt idx="1">
                        <c:v>0.26</c:v>
                      </c:pt>
                      <c:pt idx="2">
                        <c:v>0.45</c:v>
                      </c:pt>
                      <c:pt idx="3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7D28-4FB3-89D8-942B367D5A22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Taul1!$AL$36</c15:sqref>
                        </c15:formulaRef>
                      </c:ext>
                    </c:extLst>
                    <c:strCache>
                      <c:ptCount val="1"/>
                      <c:pt idx="0">
                        <c:v>Nainen 60 - 69 -vuotta, n=186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Taul1!$AL$37:$AL$40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0.16</c:v>
                      </c:pt>
                      <c:pt idx="1">
                        <c:v>0.22</c:v>
                      </c:pt>
                      <c:pt idx="2">
                        <c:v>0.54</c:v>
                      </c:pt>
                      <c:pt idx="3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7D28-4FB3-89D8-942B367D5A22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Taul1!$AM$36</c15:sqref>
                        </c15:formulaRef>
                      </c:ext>
                    </c:extLst>
                    <c:strCache>
                      <c:ptCount val="1"/>
                      <c:pt idx="0">
                        <c:v>Nainen 70 - 79  -vuotta, n=145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Taul1!$AM$37:$AM$40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0.16</c:v>
                      </c:pt>
                      <c:pt idx="1">
                        <c:v>0.21</c:v>
                      </c:pt>
                      <c:pt idx="2">
                        <c:v>0.55000000000000004</c:v>
                      </c:pt>
                      <c:pt idx="3">
                        <c:v>0.09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7D28-4FB3-89D8-942B367D5A22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Taul1!$AN$36</c15:sqref>
                        </c15:formulaRef>
                      </c:ext>
                    </c:extLst>
                    <c:strCache>
                      <c:ptCount val="1"/>
                      <c:pt idx="0">
                        <c:v>EPÄVAKAAN MAAILMANPOLIITTISEN TILANTEN VAIKUTUS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Taul1!$AN$37:$AN$40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7D28-4FB3-89D8-942B367D5A22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Taul1!$AO$36</c15:sqref>
                        </c15:formulaRef>
                      </c:ext>
                    </c:extLst>
                    <c:strCache>
                      <c:ptCount val="1"/>
                      <c:pt idx="0">
                        <c:v>Harkinta-aika on pidentynyt, n=517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Taul1!$AO$37:$AO$40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%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7D28-4FB3-89D8-942B367D5A22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Taul1!$AP$36</c15:sqref>
                        </c15:formulaRef>
                      </c:ext>
                    </c:extLst>
                    <c:strCache>
                      <c:ptCount val="1"/>
                      <c:pt idx="0">
                        <c:v>Olen luopunut suunnitelmista, n=463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Taul1!$AP$37:$AP$40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7D28-4FB3-89D8-942B367D5A22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Taul1!$AQ$36</c15:sqref>
                        </c15:formulaRef>
                      </c:ext>
                    </c:extLst>
                    <c:strCache>
                      <c:ptCount val="1"/>
                      <c:pt idx="0">
                        <c:v>Ei lainkaan, n=833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Taul1!$AQ$37:$AQ$40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2" formatCode="0%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7D28-4FB3-89D8-942B367D5A22}"/>
                  </c:ext>
                </c:extLst>
              </c15:ser>
            </c15:filteredBarSeries>
            <c15:filteredBar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Taul1!$AR$36</c15:sqref>
                        </c15:formulaRef>
                      </c:ext>
                    </c:extLst>
                    <c:strCache>
                      <c:ptCount val="1"/>
                      <c:pt idx="0">
                        <c:v>En osaa sanoa, n=191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Taul1!$AR$37:$AR$40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3" formatCode="0%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7D28-4FB3-89D8-942B367D5A22}"/>
                  </c:ext>
                </c:extLst>
              </c15:ser>
            </c15:filteredBarSeries>
            <c15:filteredBar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Taul1!$AS$36</c15:sqref>
                        </c15:formulaRef>
                      </c:ext>
                    </c:extLst>
                    <c:strCache>
                      <c:ptCount val="1"/>
                      <c:pt idx="0">
                        <c:v>KOETKO ELÄKETURVAN TÄYDENTÄMISEN..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Taul1!$AS$37:$AS$40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7D28-4FB3-89D8-942B367D5A22}"/>
                  </c:ext>
                </c:extLst>
              </c15:ser>
            </c15:filteredBarSeries>
            <c15:filteredBar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Taul1!$AT$36</c15:sqref>
                        </c15:formulaRef>
                      </c:ext>
                    </c:extLst>
                    <c:strCache>
                      <c:ptCount val="1"/>
                      <c:pt idx="0">
                        <c:v>Kyllä, n=1276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Taul1!$AT$37:$AT$40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</c:v>
                      </c:pt>
                      <c:pt idx="1">
                        <c:v>0.23</c:v>
                      </c:pt>
                      <c:pt idx="2">
                        <c:v>0.4</c:v>
                      </c:pt>
                      <c:pt idx="3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7D28-4FB3-89D8-942B367D5A22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Taul1!$AU$36</c15:sqref>
                        </c15:formulaRef>
                      </c:ext>
                    </c:extLst>
                    <c:strCache>
                      <c:ptCount val="1"/>
                      <c:pt idx="0">
                        <c:v>Ei, n=337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Taul1!$AU$37:$AU$40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0.19</c:v>
                      </c:pt>
                      <c:pt idx="1">
                        <c:v>0.24</c:v>
                      </c:pt>
                      <c:pt idx="2">
                        <c:v>0.48</c:v>
                      </c:pt>
                      <c:pt idx="3">
                        <c:v>0.09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7D28-4FB3-89D8-942B367D5A22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Taul1!$AV$36</c15:sqref>
                        </c15:formulaRef>
                      </c:ext>
                    </c:extLst>
                    <c:strCache>
                      <c:ptCount val="1"/>
                      <c:pt idx="0">
                        <c:v>En osaa sanoa, n=391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Taul1!$AV$37:$AV$40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0.19</c:v>
                      </c:pt>
                      <c:pt idx="1">
                        <c:v>0.23</c:v>
                      </c:pt>
                      <c:pt idx="2">
                        <c:v>0.41</c:v>
                      </c:pt>
                      <c:pt idx="3">
                        <c:v>0.18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7D28-4FB3-89D8-942B367D5A22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Taul1!$AW$36</c15:sqref>
                        </c15:formulaRef>
                      </c:ext>
                    </c:extLst>
                    <c:strCache>
                      <c:ptCount val="1"/>
                      <c:pt idx="0">
                        <c:v>KOULUTUSTASO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Taul1!$AW$37:$AW$40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7D28-4FB3-89D8-942B367D5A22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Taul1!$AX$36</c15:sqref>
                        </c15:formulaRef>
                      </c:ext>
                    </c:extLst>
                    <c:strCache>
                      <c:ptCount val="1"/>
                      <c:pt idx="0">
                        <c:v>Peruskoulu, n=127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Taul1!$AX$37:$AX$40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0.14000000000000001</c:v>
                      </c:pt>
                      <c:pt idx="1">
                        <c:v>0.31</c:v>
                      </c:pt>
                      <c:pt idx="2">
                        <c:v>0.36</c:v>
                      </c:pt>
                      <c:pt idx="3">
                        <c:v>0.19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7D28-4FB3-89D8-942B367D5A22}"/>
                  </c:ext>
                </c:extLst>
              </c15:ser>
            </c15:filteredBarSeries>
            <c15:filteredBar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Taul1!$AY$36</c15:sqref>
                        </c15:formulaRef>
                      </c:ext>
                    </c:extLst>
                    <c:strCache>
                      <c:ptCount val="1"/>
                      <c:pt idx="0">
                        <c:v>Ammattikoulu, n=507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Taul1!$AY$37:$AY$40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0.26</c:v>
                      </c:pt>
                      <c:pt idx="1">
                        <c:v>0.28999999999999998</c:v>
                      </c:pt>
                      <c:pt idx="2">
                        <c:v>0.35</c:v>
                      </c:pt>
                      <c:pt idx="3">
                        <c:v>0.11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7D28-4FB3-89D8-942B367D5A22}"/>
                  </c:ext>
                </c:extLst>
              </c15:ser>
            </c15:filteredBarSeries>
            <c15:filteredBar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Taul1!$AZ$36</c15:sqref>
                        </c15:formulaRef>
                      </c:ext>
                    </c:extLst>
                    <c:strCache>
                      <c:ptCount val="1"/>
                      <c:pt idx="0">
                        <c:v>Lukio, n=214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Taul1!$AZ$37:$AZ$40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0.26</c:v>
                      </c:pt>
                      <c:pt idx="1">
                        <c:v>0.24</c:v>
                      </c:pt>
                      <c:pt idx="2">
                        <c:v>0.38</c:v>
                      </c:pt>
                      <c:pt idx="3">
                        <c:v>0.12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7D28-4FB3-89D8-942B367D5A22}"/>
                  </c:ext>
                </c:extLst>
              </c15:ser>
            </c15:filteredBarSeries>
            <c15:filteredBar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Taul1!$BA$36</c15:sqref>
                        </c15:formulaRef>
                      </c:ext>
                    </c:extLst>
                    <c:strCache>
                      <c:ptCount val="1"/>
                      <c:pt idx="0">
                        <c:v>Opistotaso, n=263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Taul1!$BA$37:$BA$40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0.21</c:v>
                      </c:pt>
                      <c:pt idx="1">
                        <c:v>0.21</c:v>
                      </c:pt>
                      <c:pt idx="2">
                        <c:v>0.52</c:v>
                      </c:pt>
                      <c:pt idx="3">
                        <c:v>0.06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7D28-4FB3-89D8-942B367D5A22}"/>
                  </c:ext>
                </c:extLst>
              </c15:ser>
            </c15:filteredBarSeries>
            <c15:filteredBar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Taul1!$BB$36</c15:sqref>
                        </c15:formulaRef>
                      </c:ext>
                    </c:extLst>
                    <c:strCache>
                      <c:ptCount val="1"/>
                      <c:pt idx="0">
                        <c:v>Ammattikorkeakoulu, n=389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Taul1!$BB$37:$BB$40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0.31</c:v>
                      </c:pt>
                      <c:pt idx="1">
                        <c:v>0.23</c:v>
                      </c:pt>
                      <c:pt idx="2">
                        <c:v>0.38</c:v>
                      </c:pt>
                      <c:pt idx="3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7D28-4FB3-89D8-942B367D5A22}"/>
                  </c:ext>
                </c:extLst>
              </c15:ser>
            </c15:filteredBarSeries>
            <c15:filteredBar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Taul1!$BC$36</c15:sqref>
                        </c15:formulaRef>
                      </c:ext>
                    </c:extLst>
                    <c:strCache>
                      <c:ptCount val="1"/>
                      <c:pt idx="0">
                        <c:v>Yliopisto/Korkeakoulu,, n=459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Taul1!$BC$37:$BC$40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0.28000000000000003</c:v>
                      </c:pt>
                      <c:pt idx="1">
                        <c:v>0.15</c:v>
                      </c:pt>
                      <c:pt idx="2">
                        <c:v>0.5</c:v>
                      </c:pt>
                      <c:pt idx="3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7D28-4FB3-89D8-942B367D5A22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Taul1!$BD$36</c15:sqref>
                        </c15:formulaRef>
                      </c:ext>
                    </c:extLst>
                    <c:strCache>
                      <c:ptCount val="1"/>
                      <c:pt idx="0">
                        <c:v>Muu, n=36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Taul1!$BD$37:$BD$40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0.15</c:v>
                      </c:pt>
                      <c:pt idx="1">
                        <c:v>0.28000000000000003</c:v>
                      </c:pt>
                      <c:pt idx="2">
                        <c:v>0.41</c:v>
                      </c:pt>
                      <c:pt idx="3">
                        <c:v>0.16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7D28-4FB3-89D8-942B367D5A22}"/>
                  </c:ext>
                </c:extLst>
              </c15:ser>
            </c15:filteredBarSeries>
            <c15:filteredBar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Taul1!$BE$36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n=30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Taul1!$BE$37:$BE$40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</c:v>
                      </c:pt>
                      <c:pt idx="1">
                        <c:v>0.27</c:v>
                      </c:pt>
                      <c:pt idx="2">
                        <c:v>0.21</c:v>
                      </c:pt>
                      <c:pt idx="3">
                        <c:v>0.33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7D28-4FB3-89D8-942B367D5A22}"/>
                  </c:ext>
                </c:extLst>
              </c15:ser>
            </c15:filteredBarSeries>
            <c15:filteredBar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Taul1!$BF$36</c15:sqref>
                        </c15:formulaRef>
                      </c:ext>
                    </c:extLst>
                    <c:strCache>
                      <c:ptCount val="1"/>
                      <c:pt idx="0">
                        <c:v>TALOUDEN TILANNE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Taul1!$BF$37:$BF$40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7D28-4FB3-89D8-942B367D5A22}"/>
                  </c:ext>
                </c:extLst>
              </c15:ser>
            </c15:filteredBarSeries>
            <c15:filteredBar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Taul1!$BG$36</c15:sqref>
                        </c15:formulaRef>
                      </c:ext>
                    </c:extLst>
                    <c:strCache>
                      <c:ptCount val="1"/>
                      <c:pt idx="0">
                        <c:v>Yksinasuva/yksinhuoltaja, n=599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Taul1!$BG$37:$BG$40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0.23</c:v>
                      </c:pt>
                      <c:pt idx="1">
                        <c:v>0.27</c:v>
                      </c:pt>
                      <c:pt idx="2">
                        <c:v>0.38</c:v>
                      </c:pt>
                      <c:pt idx="3">
                        <c:v>0.12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7D28-4FB3-89D8-942B367D5A22}"/>
                  </c:ext>
                </c:extLst>
              </c15:ser>
            </c15:filteredBarSeries>
            <c15:filteredBar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Taul1!$BH$36</c15:sqref>
                        </c15:formulaRef>
                      </c:ext>
                    </c:extLst>
                    <c:strCache>
                      <c:ptCount val="1"/>
                      <c:pt idx="0">
                        <c:v>Kaksi aikuista, ei lapsia taloudessa, n=799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Taul1!$BH$37:$BH$40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0.23</c:v>
                      </c:pt>
                      <c:pt idx="1">
                        <c:v>0.2</c:v>
                      </c:pt>
                      <c:pt idx="2">
                        <c:v>0.51</c:v>
                      </c:pt>
                      <c:pt idx="3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7D28-4FB3-89D8-942B367D5A22}"/>
                  </c:ext>
                </c:extLst>
              </c15:ser>
            </c15:filteredBarSeries>
            <c15:filteredBar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Taul1!$BI$36</c15:sqref>
                        </c15:formulaRef>
                      </c:ext>
                    </c:extLst>
                    <c:strCache>
                      <c:ptCount val="1"/>
                      <c:pt idx="0">
                        <c:v>Kaksi aikuista, alle 18 v. lapsia, n=375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Taul1!$BI$37:$BI$40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0.36</c:v>
                      </c:pt>
                      <c:pt idx="1">
                        <c:v>0.24</c:v>
                      </c:pt>
                      <c:pt idx="2">
                        <c:v>0.33</c:v>
                      </c:pt>
                      <c:pt idx="3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7D28-4FB3-89D8-942B367D5A22}"/>
                  </c:ext>
                </c:extLst>
              </c15:ser>
            </c15:filteredBarSeries>
            <c15:filteredBar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Taul1!$BJ$36</c15:sqref>
                        </c15:formulaRef>
                      </c:ext>
                    </c:extLst>
                    <c:strCache>
                      <c:ptCount val="1"/>
                      <c:pt idx="0">
                        <c:v>Asun vanhempieni kanssa, n=88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Taul1!$BJ$37:$BJ$40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0.28000000000000003</c:v>
                      </c:pt>
                      <c:pt idx="1">
                        <c:v>0.19</c:v>
                      </c:pt>
                      <c:pt idx="2">
                        <c:v>0.3</c:v>
                      </c:pt>
                      <c:pt idx="3">
                        <c:v>0.23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7D28-4FB3-89D8-942B367D5A22}"/>
                  </c:ext>
                </c:extLst>
              </c15:ser>
            </c15:filteredBarSeries>
            <c15:filteredBar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Taul1!$BK$36</c15:sqref>
                        </c15:formulaRef>
                      </c:ext>
                    </c:extLst>
                    <c:strCache>
                      <c:ptCount val="1"/>
                      <c:pt idx="0">
                        <c:v>En tahdo kertoa, n=37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Taul1!$BK$37:$BK$40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0.36</c:v>
                      </c:pt>
                      <c:pt idx="1">
                        <c:v>0.22</c:v>
                      </c:pt>
                      <c:pt idx="2">
                        <c:v>0.26</c:v>
                      </c:pt>
                      <c:pt idx="3">
                        <c:v>0.16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7D28-4FB3-89D8-942B367D5A22}"/>
                  </c:ext>
                </c:extLst>
              </c15:ser>
            </c15:filteredBarSeries>
            <c15:filteredBarSeries>
              <c15:ser>
                <c:idx val="62"/>
                <c:order val="6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Taul1!$BL$36</c15:sqref>
                        </c15:formulaRef>
                      </c:ext>
                    </c:extLst>
                    <c:strCache>
                      <c:ptCount val="1"/>
                      <c:pt idx="0">
                        <c:v>Muu, n=99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Taul1!$BL$37:$BL$40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0.25</c:v>
                      </c:pt>
                      <c:pt idx="1">
                        <c:v>0.2</c:v>
                      </c:pt>
                      <c:pt idx="2">
                        <c:v>0.45</c:v>
                      </c:pt>
                      <c:pt idx="3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7D28-4FB3-89D8-942B367D5A22}"/>
                  </c:ext>
                </c:extLst>
              </c15:ser>
            </c15:filteredBarSeries>
            <c15:filteredBarSeries>
              <c15:ser>
                <c:idx val="63"/>
                <c:order val="6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Taul1!$BM$36</c15:sqref>
                        </c15:formulaRef>
                      </c:ext>
                    </c:extLst>
                    <c:strCache>
                      <c:ptCount val="1"/>
                      <c:pt idx="0">
                        <c:v>SUURALUE (NUTS2)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Taul1!$BM$37:$BM$40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7D28-4FB3-89D8-942B367D5A22}"/>
                  </c:ext>
                </c:extLst>
              </c15:ser>
            </c15:filteredBarSeries>
            <c15:filteredBarSeries>
              <c15:ser>
                <c:idx val="64"/>
                <c:order val="6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Taul1!$BN$36</c15:sqref>
                        </c15:formulaRef>
                      </c:ext>
                    </c:extLst>
                    <c:strCache>
                      <c:ptCount val="1"/>
                      <c:pt idx="0">
                        <c:v>Länsi-Suomi, n=497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Taul1!$BN$37:$BN$40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0.23</c:v>
                      </c:pt>
                      <c:pt idx="1">
                        <c:v>0.24</c:v>
                      </c:pt>
                      <c:pt idx="2">
                        <c:v>0.44</c:v>
                      </c:pt>
                      <c:pt idx="3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0-7D28-4FB3-89D8-942B367D5A22}"/>
                  </c:ext>
                </c:extLst>
              </c15:ser>
            </c15:filteredBarSeries>
            <c15:filteredBarSeries>
              <c15:ser>
                <c:idx val="65"/>
                <c:order val="6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Taul1!$BO$36</c15:sqref>
                        </c15:formulaRef>
                      </c:ext>
                    </c:extLst>
                    <c:strCache>
                      <c:ptCount val="1"/>
                      <c:pt idx="0">
                        <c:v>Helsinki-Uusimaa, n=638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Taul1!$BO$37:$BO$40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0.28000000000000003</c:v>
                      </c:pt>
                      <c:pt idx="1">
                        <c:v>0.21</c:v>
                      </c:pt>
                      <c:pt idx="2">
                        <c:v>0.41</c:v>
                      </c:pt>
                      <c:pt idx="3">
                        <c:v>0.11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1-7D28-4FB3-89D8-942B367D5A22}"/>
                  </c:ext>
                </c:extLst>
              </c15:ser>
            </c15:filteredBarSeries>
            <c15:filteredBarSeries>
              <c15:ser>
                <c:idx val="66"/>
                <c:order val="6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Taul1!$BP$36</c15:sqref>
                        </c15:formulaRef>
                      </c:ext>
                    </c:extLst>
                    <c:strCache>
                      <c:ptCount val="1"/>
                      <c:pt idx="0">
                        <c:v>Etelä-Suomi, n=416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Taul1!$BP$37:$BP$40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0.25</c:v>
                      </c:pt>
                      <c:pt idx="1">
                        <c:v>0.26</c:v>
                      </c:pt>
                      <c:pt idx="2">
                        <c:v>0.4</c:v>
                      </c:pt>
                      <c:pt idx="3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2-7D28-4FB3-89D8-942B367D5A22}"/>
                  </c:ext>
                </c:extLst>
              </c15:ser>
            </c15:filteredBarSeries>
            <c15:filteredBarSeries>
              <c15:ser>
                <c:idx val="67"/>
                <c:order val="6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Taul1!$BQ$36</c15:sqref>
                        </c15:formulaRef>
                      </c:ext>
                    </c:extLst>
                    <c:strCache>
                      <c:ptCount val="1"/>
                      <c:pt idx="0">
                        <c:v>Pohjois- ja Itä-Suomi, n=452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Taul1!$A$37:$A$40</c15:sqref>
                        </c15:formulaRef>
                      </c:ext>
                    </c:extLst>
                    <c:strCache>
                      <c:ptCount val="4"/>
                      <c:pt idx="0">
                        <c:v>Olen luopunut suunnitelmista</c:v>
                      </c:pt>
                      <c:pt idx="1">
                        <c:v>Harkinta-aika on pidentynyt</c:v>
                      </c:pt>
                      <c:pt idx="2">
                        <c:v>Ei lainkaan</c:v>
                      </c:pt>
                      <c:pt idx="3">
                        <c:v>En osaa sanoa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Taul1!$BQ$37:$BQ$40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0.28000000000000003</c:v>
                      </c:pt>
                      <c:pt idx="1">
                        <c:v>0.23</c:v>
                      </c:pt>
                      <c:pt idx="2">
                        <c:v>0.42</c:v>
                      </c:pt>
                      <c:pt idx="3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7D28-4FB3-89D8-942B367D5A22}"/>
                  </c:ext>
                </c:extLst>
              </c15:ser>
            </c15:filteredBarSeries>
          </c:ext>
        </c:extLst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48110278194254"/>
          <c:y val="5.3501666092152129E-2"/>
          <c:w val="0.18673581395281413"/>
          <c:h val="0.15545178139861229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erriweather Sans" pitchFamily="2" charset="0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86071655174002"/>
          <c:y val="3.6493573787147571E-2"/>
          <c:w val="0.6741127037067185"/>
          <c:h val="0.824209296418592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Taul1!$A$20</c:f>
              <c:strCache>
                <c:ptCount val="1"/>
                <c:pt idx="0">
                  <c:v>Olen luopunut suunnitelmista</c:v>
                </c:pt>
              </c:strCache>
            </c:strRef>
          </c:tx>
          <c:spPr>
            <a:solidFill>
              <a:srgbClr val="F8C9D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Taul1!$B$19:$Y$19</c:f>
              <c:strCache>
                <c:ptCount val="24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  <c:pt idx="23">
                  <c:v>En halua kertoa/En tiedä, n=375</c:v>
                </c:pt>
              </c:strCache>
            </c:strRef>
          </c:cat>
          <c:val>
            <c:numRef>
              <c:f>Taul1!$B$20:$Y$20</c:f>
              <c:numCache>
                <c:formatCode>General</c:formatCode>
                <c:ptCount val="24"/>
                <c:pt idx="0" formatCode="0%">
                  <c:v>0.23</c:v>
                </c:pt>
                <c:pt idx="2" formatCode="0%">
                  <c:v>0.22</c:v>
                </c:pt>
                <c:pt idx="3" formatCode="0%">
                  <c:v>0.25</c:v>
                </c:pt>
                <c:pt idx="5" formatCode="0%">
                  <c:v>0.24</c:v>
                </c:pt>
                <c:pt idx="6" formatCode="0%">
                  <c:v>0.26</c:v>
                </c:pt>
                <c:pt idx="7" formatCode="0%">
                  <c:v>0.28000000000000003</c:v>
                </c:pt>
                <c:pt idx="8" formatCode="0%">
                  <c:v>0.22</c:v>
                </c:pt>
                <c:pt idx="9" formatCode="0%">
                  <c:v>0.23</c:v>
                </c:pt>
                <c:pt idx="10" formatCode="0%">
                  <c:v>0.16</c:v>
                </c:pt>
                <c:pt idx="12" formatCode="0%">
                  <c:v>0.2</c:v>
                </c:pt>
                <c:pt idx="13" formatCode="0%">
                  <c:v>0.23</c:v>
                </c:pt>
                <c:pt idx="14" formatCode="0%">
                  <c:v>0.24</c:v>
                </c:pt>
                <c:pt idx="15" formatCode="0%">
                  <c:v>0.23</c:v>
                </c:pt>
                <c:pt idx="16" formatCode="0%">
                  <c:v>0.25</c:v>
                </c:pt>
                <c:pt idx="18" formatCode="0%">
                  <c:v>0.35</c:v>
                </c:pt>
                <c:pt idx="19" formatCode="0%">
                  <c:v>0.27</c:v>
                </c:pt>
                <c:pt idx="20" formatCode="0%">
                  <c:v>0.21</c:v>
                </c:pt>
                <c:pt idx="21" formatCode="0%">
                  <c:v>0.17</c:v>
                </c:pt>
                <c:pt idx="22" formatCode="0%">
                  <c:v>0.16</c:v>
                </c:pt>
                <c:pt idx="23" formatCode="0%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E-486E-BF8B-AD4ECEBF9571}"/>
            </c:ext>
          </c:extLst>
        </c:ser>
        <c:ser>
          <c:idx val="1"/>
          <c:order val="1"/>
          <c:tx>
            <c:strRef>
              <c:f>Taul1!$A$21</c:f>
              <c:strCache>
                <c:ptCount val="1"/>
                <c:pt idx="0">
                  <c:v>Harkinta-aika on pidentynyt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Taul1!$B$19:$Y$19</c:f>
              <c:strCache>
                <c:ptCount val="24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  <c:pt idx="23">
                  <c:v>En halua kertoa/En tiedä, n=375</c:v>
                </c:pt>
              </c:strCache>
            </c:strRef>
          </c:cat>
          <c:val>
            <c:numRef>
              <c:f>Taul1!$B$21:$Y$21</c:f>
              <c:numCache>
                <c:formatCode>General</c:formatCode>
                <c:ptCount val="24"/>
                <c:pt idx="0" formatCode="0%">
                  <c:v>0.26</c:v>
                </c:pt>
                <c:pt idx="2" formatCode="0%">
                  <c:v>0.26</c:v>
                </c:pt>
                <c:pt idx="3" formatCode="0%">
                  <c:v>0.26</c:v>
                </c:pt>
                <c:pt idx="5" formatCode="0%">
                  <c:v>0.34</c:v>
                </c:pt>
                <c:pt idx="6" formatCode="0%">
                  <c:v>0.32</c:v>
                </c:pt>
                <c:pt idx="7" formatCode="0%">
                  <c:v>0.31</c:v>
                </c:pt>
                <c:pt idx="8" formatCode="0%">
                  <c:v>0.23</c:v>
                </c:pt>
                <c:pt idx="9" formatCode="0%">
                  <c:v>0.18</c:v>
                </c:pt>
                <c:pt idx="10" formatCode="0%">
                  <c:v>0.15</c:v>
                </c:pt>
                <c:pt idx="12" formatCode="0%">
                  <c:v>0.28000000000000003</c:v>
                </c:pt>
                <c:pt idx="13" formatCode="0%">
                  <c:v>0.27</c:v>
                </c:pt>
                <c:pt idx="14" formatCode="0%">
                  <c:v>0.25</c:v>
                </c:pt>
                <c:pt idx="15" formatCode="0%">
                  <c:v>0.26</c:v>
                </c:pt>
                <c:pt idx="16" formatCode="0%">
                  <c:v>0.25</c:v>
                </c:pt>
                <c:pt idx="18" formatCode="0%">
                  <c:v>0.2</c:v>
                </c:pt>
                <c:pt idx="19" formatCode="0%">
                  <c:v>0.24</c:v>
                </c:pt>
                <c:pt idx="20" formatCode="0%">
                  <c:v>0.25</c:v>
                </c:pt>
                <c:pt idx="21" formatCode="0%">
                  <c:v>0.31</c:v>
                </c:pt>
                <c:pt idx="22" formatCode="0%">
                  <c:v>0.27</c:v>
                </c:pt>
                <c:pt idx="23" formatCode="0%">
                  <c:v>0.25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917E-486E-BF8B-AD4ECEBF9571}"/>
            </c:ext>
          </c:extLst>
        </c:ser>
        <c:ser>
          <c:idx val="2"/>
          <c:order val="2"/>
          <c:tx>
            <c:strRef>
              <c:f>Taul1!$A$22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Taul1!$B$19:$Y$19</c:f>
              <c:strCache>
                <c:ptCount val="24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  <c:pt idx="23">
                  <c:v>En halua kertoa/En tiedä, n=375</c:v>
                </c:pt>
              </c:strCache>
            </c:strRef>
          </c:cat>
          <c:val>
            <c:numRef>
              <c:f>Taul1!$B$22:$Y$22</c:f>
              <c:numCache>
                <c:formatCode>General</c:formatCode>
                <c:ptCount val="24"/>
                <c:pt idx="0" formatCode="0%">
                  <c:v>0.42</c:v>
                </c:pt>
                <c:pt idx="2" formatCode="0%">
                  <c:v>0.44</c:v>
                </c:pt>
                <c:pt idx="3" formatCode="0%">
                  <c:v>0.39</c:v>
                </c:pt>
                <c:pt idx="5" formatCode="0%">
                  <c:v>0.25</c:v>
                </c:pt>
                <c:pt idx="6" formatCode="0%">
                  <c:v>0.32</c:v>
                </c:pt>
                <c:pt idx="7" formatCode="0%">
                  <c:v>0.33</c:v>
                </c:pt>
                <c:pt idx="8" formatCode="0%">
                  <c:v>0.49</c:v>
                </c:pt>
                <c:pt idx="9" formatCode="0%">
                  <c:v>0.52</c:v>
                </c:pt>
                <c:pt idx="10" formatCode="0%">
                  <c:v>0.62</c:v>
                </c:pt>
                <c:pt idx="12" formatCode="0%">
                  <c:v>0.41</c:v>
                </c:pt>
                <c:pt idx="13" formatCode="0%">
                  <c:v>0.44</c:v>
                </c:pt>
                <c:pt idx="14" formatCode="0%">
                  <c:v>0.44</c:v>
                </c:pt>
                <c:pt idx="15" formatCode="0%">
                  <c:v>0.41</c:v>
                </c:pt>
                <c:pt idx="16" formatCode="0%">
                  <c:v>0.4</c:v>
                </c:pt>
                <c:pt idx="18" formatCode="0%">
                  <c:v>0.31</c:v>
                </c:pt>
                <c:pt idx="19" formatCode="0%">
                  <c:v>0.4</c:v>
                </c:pt>
                <c:pt idx="20" formatCode="0%">
                  <c:v>0.45</c:v>
                </c:pt>
                <c:pt idx="21" formatCode="0%">
                  <c:v>0.48</c:v>
                </c:pt>
                <c:pt idx="22" formatCode="0%">
                  <c:v>0.51</c:v>
                </c:pt>
                <c:pt idx="23" formatCode="0%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7E-486E-BF8B-AD4ECEBF9571}"/>
            </c:ext>
          </c:extLst>
        </c:ser>
        <c:ser>
          <c:idx val="3"/>
          <c:order val="3"/>
          <c:tx>
            <c:strRef>
              <c:f>Taul1!$A$23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E6007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Taul1!$B$19:$Y$19</c:f>
              <c:strCache>
                <c:ptCount val="24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  <c:pt idx="23">
                  <c:v>En halua kertoa/En tiedä, n=375</c:v>
                </c:pt>
              </c:strCache>
            </c:strRef>
          </c:cat>
          <c:val>
            <c:numRef>
              <c:f>Taul1!$B$23:$Y$23</c:f>
              <c:numCache>
                <c:formatCode>General</c:formatCode>
                <c:ptCount val="24"/>
                <c:pt idx="0" formatCode="0%">
                  <c:v>0.1</c:v>
                </c:pt>
                <c:pt idx="2" formatCode="0%">
                  <c:v>0.09</c:v>
                </c:pt>
                <c:pt idx="3" formatCode="0%">
                  <c:v>0.1</c:v>
                </c:pt>
                <c:pt idx="5" formatCode="0%">
                  <c:v>0.17</c:v>
                </c:pt>
                <c:pt idx="6" formatCode="0%">
                  <c:v>0.11</c:v>
                </c:pt>
                <c:pt idx="7" formatCode="0%">
                  <c:v>0.08</c:v>
                </c:pt>
                <c:pt idx="8" formatCode="0%">
                  <c:v>0.06</c:v>
                </c:pt>
                <c:pt idx="9" formatCode="0%">
                  <c:v>7.0000000000000007E-2</c:v>
                </c:pt>
                <c:pt idx="10" formatCode="0%">
                  <c:v>7.0000000000000007E-2</c:v>
                </c:pt>
                <c:pt idx="12" formatCode="0%">
                  <c:v>0.11</c:v>
                </c:pt>
                <c:pt idx="13" formatCode="0%">
                  <c:v>7.0000000000000007E-2</c:v>
                </c:pt>
                <c:pt idx="14" formatCode="0%">
                  <c:v>0.08</c:v>
                </c:pt>
                <c:pt idx="15" formatCode="0%">
                  <c:v>0.1</c:v>
                </c:pt>
                <c:pt idx="16" formatCode="0%">
                  <c:v>0.1</c:v>
                </c:pt>
                <c:pt idx="18" formatCode="0%">
                  <c:v>0.14000000000000001</c:v>
                </c:pt>
                <c:pt idx="19" formatCode="0%">
                  <c:v>0.09</c:v>
                </c:pt>
                <c:pt idx="20" formatCode="0%">
                  <c:v>0.08</c:v>
                </c:pt>
                <c:pt idx="21" formatCode="0%">
                  <c:v>0.05</c:v>
                </c:pt>
                <c:pt idx="22" formatCode="0%">
                  <c:v>0.06</c:v>
                </c:pt>
                <c:pt idx="23" formatCode="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7E-486E-BF8B-AD4ECEBF95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50">
                <a:latin typeface="Merriweather Sans" pitchFamily="2" charset="0"/>
              </a:defRPr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00786905764966"/>
          <c:y val="0.91128209296418616"/>
          <c:w val="0.62834520516968473"/>
          <c:h val="5.2151772583462964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84014760810915"/>
          <c:y val="6.2045214825656884E-2"/>
          <c:w val="0.6408014700308623"/>
          <c:h val="0.84436306229048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Taul1!$B$8</c:f>
              <c:strCache>
                <c:ptCount val="1"/>
                <c:pt idx="0">
                  <c:v>Joulukuu 2024, n=2003</c:v>
                </c:pt>
              </c:strCache>
            </c:strRef>
          </c:tx>
          <c:spPr>
            <a:solidFill>
              <a:srgbClr val="E600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Taul1!$A$9:$A$12</c:f>
              <c:strCache>
                <c:ptCount val="4"/>
                <c:pt idx="0">
                  <c:v>Olen luopunut suunnitelmista</c:v>
                </c:pt>
                <c:pt idx="1">
                  <c:v>Harkinta-aika on pidentynyt</c:v>
                </c:pt>
                <c:pt idx="2">
                  <c:v>Ei lainkaan</c:v>
                </c:pt>
                <c:pt idx="3">
                  <c:v>En osaa sanoa</c:v>
                </c:pt>
              </c:strCache>
            </c:strRef>
          </c:cat>
          <c:val>
            <c:numRef>
              <c:f>Taul1!$B$9:$B$12</c:f>
              <c:numCache>
                <c:formatCode>0%</c:formatCode>
                <c:ptCount val="4"/>
                <c:pt idx="0">
                  <c:v>0.23</c:v>
                </c:pt>
                <c:pt idx="1">
                  <c:v>0.26</c:v>
                </c:pt>
                <c:pt idx="2">
                  <c:v>0.42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1-430F-9778-799EAD0CF2E7}"/>
            </c:ext>
          </c:extLst>
        </c:ser>
        <c:ser>
          <c:idx val="1"/>
          <c:order val="1"/>
          <c:tx>
            <c:strRef>
              <c:f>Taul1!$C$8</c:f>
              <c:strCache>
                <c:ptCount val="1"/>
                <c:pt idx="0">
                  <c:v>Helmikuu 2024, n=2011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Taul1!$A$9:$A$12</c:f>
              <c:strCache>
                <c:ptCount val="4"/>
                <c:pt idx="0">
                  <c:v>Olen luopunut suunnitelmista</c:v>
                </c:pt>
                <c:pt idx="1">
                  <c:v>Harkinta-aika on pidentynyt</c:v>
                </c:pt>
                <c:pt idx="2">
                  <c:v>Ei lainkaan</c:v>
                </c:pt>
                <c:pt idx="3">
                  <c:v>En osaa sanoa</c:v>
                </c:pt>
              </c:strCache>
            </c:strRef>
          </c:cat>
          <c:val>
            <c:numRef>
              <c:f>Taul1!$C$9:$C$12</c:f>
              <c:numCache>
                <c:formatCode>0%</c:formatCode>
                <c:ptCount val="4"/>
                <c:pt idx="0">
                  <c:v>0.105</c:v>
                </c:pt>
                <c:pt idx="1">
                  <c:v>0.27800000000000002</c:v>
                </c:pt>
                <c:pt idx="2">
                  <c:v>0.54500000000000004</c:v>
                </c:pt>
                <c:pt idx="3">
                  <c:v>7.1999999999999995E-2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7C01-430F-9778-799EAD0CF2E7}"/>
            </c:ext>
          </c:extLst>
        </c:ser>
        <c:ser>
          <c:idx val="2"/>
          <c:order val="2"/>
          <c:tx>
            <c:strRef>
              <c:f>Taul1!$D$8</c:f>
              <c:strCache>
                <c:ptCount val="1"/>
                <c:pt idx="0">
                  <c:v>Maaliskuu 2023, n=2013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Taul1!$A$9:$A$12</c:f>
              <c:strCache>
                <c:ptCount val="4"/>
                <c:pt idx="0">
                  <c:v>Olen luopunut suunnitelmista</c:v>
                </c:pt>
                <c:pt idx="1">
                  <c:v>Harkinta-aika on pidentynyt</c:v>
                </c:pt>
                <c:pt idx="2">
                  <c:v>Ei lainkaan</c:v>
                </c:pt>
                <c:pt idx="3">
                  <c:v>En osaa sanoa</c:v>
                </c:pt>
              </c:strCache>
            </c:strRef>
          </c:cat>
          <c:val>
            <c:numRef>
              <c:f>Taul1!$D$9:$D$12</c:f>
              <c:numCache>
                <c:formatCode>0%</c:formatCode>
                <c:ptCount val="4"/>
                <c:pt idx="0">
                  <c:v>0.19600000000000001</c:v>
                </c:pt>
                <c:pt idx="1">
                  <c:v>0.311</c:v>
                </c:pt>
                <c:pt idx="2">
                  <c:v>0.41599999999999998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01-430F-9778-799EAD0CF2E7}"/>
            </c:ext>
          </c:extLst>
        </c:ser>
        <c:ser>
          <c:idx val="3"/>
          <c:order val="3"/>
          <c:tx>
            <c:strRef>
              <c:f>Taul1!$E$8</c:f>
              <c:strCache>
                <c:ptCount val="1"/>
                <c:pt idx="0">
                  <c:v>Kesäkuu 2022, n=2022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Taul1!$A$9:$A$12</c:f>
              <c:strCache>
                <c:ptCount val="4"/>
                <c:pt idx="0">
                  <c:v>Olen luopunut suunnitelmista</c:v>
                </c:pt>
                <c:pt idx="1">
                  <c:v>Harkinta-aika on pidentynyt</c:v>
                </c:pt>
                <c:pt idx="2">
                  <c:v>Ei lainkaan</c:v>
                </c:pt>
                <c:pt idx="3">
                  <c:v>En osaa sanoa</c:v>
                </c:pt>
              </c:strCache>
            </c:strRef>
          </c:cat>
          <c:val>
            <c:numRef>
              <c:f>Taul1!$E$9:$E$12</c:f>
              <c:numCache>
                <c:formatCode>0%</c:formatCode>
                <c:ptCount val="4"/>
                <c:pt idx="0">
                  <c:v>0.156</c:v>
                </c:pt>
                <c:pt idx="1">
                  <c:v>0.317</c:v>
                </c:pt>
                <c:pt idx="2">
                  <c:v>0.44400000000000001</c:v>
                </c:pt>
                <c:pt idx="3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01-430F-9778-799EAD0CF2E7}"/>
            </c:ext>
          </c:extLst>
        </c:ser>
        <c:ser>
          <c:idx val="4"/>
          <c:order val="4"/>
          <c:tx>
            <c:strRef>
              <c:f>Taul1!$F$8</c:f>
              <c:strCache>
                <c:ptCount val="1"/>
                <c:pt idx="0">
                  <c:v>Huhtikuu 2022, n=2011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Taul1!$A$9:$A$12</c:f>
              <c:strCache>
                <c:ptCount val="4"/>
                <c:pt idx="0">
                  <c:v>Olen luopunut suunnitelmista</c:v>
                </c:pt>
                <c:pt idx="1">
                  <c:v>Harkinta-aika on pidentynyt</c:v>
                </c:pt>
                <c:pt idx="2">
                  <c:v>Ei lainkaan</c:v>
                </c:pt>
                <c:pt idx="3">
                  <c:v>En osaa sanoa</c:v>
                </c:pt>
              </c:strCache>
            </c:strRef>
          </c:cat>
          <c:val>
            <c:numRef>
              <c:f>Taul1!$F$9:$F$12</c:f>
              <c:numCache>
                <c:formatCode>0%</c:formatCode>
                <c:ptCount val="4"/>
                <c:pt idx="0">
                  <c:v>0.151</c:v>
                </c:pt>
                <c:pt idx="1">
                  <c:v>0.28799999999999998</c:v>
                </c:pt>
                <c:pt idx="2">
                  <c:v>0.49199999999999999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01-430F-9778-799EAD0CF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48110278194254"/>
          <c:y val="5.3501666092152129E-2"/>
          <c:w val="0.20787060142828945"/>
          <c:h val="0.48163117521007603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erriweather Sans" pitchFamily="2" charset="0"/>
        </a:defRPr>
      </a:pPr>
      <a:endParaRPr lang="fi-FI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A196E1-64E4-7242-886E-5F68C32DF4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FF229-1F24-144A-87B4-004132C42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6A9FA5AF-C9F0-C74A-836E-C059CA44C9E9}" type="datetimeFigureOut">
              <a:rPr lang="en-FI" smtClean="0"/>
              <a:t>01/24/2025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6FED8-38B9-8A40-849C-A7CFD92F96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516040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B95FD-FDE2-2749-B303-C6851F96CA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9" y="9516040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129969DA-3AD7-924F-BDCB-938910EAD9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116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D8A65354-DB68-4078-A169-6653B90BBB05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186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9516040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16DAC85C-EDBA-4895-8D03-E0A1F5ADC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58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4034" y="5327095"/>
            <a:ext cx="5472263" cy="5291184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AC85C-EDBA-4895-8D03-E0A1F5ADCA9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7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AC85C-EDBA-4895-8D03-E0A1F5ADCA9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579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ASIANTUNTIJUUS_sisältö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BDB7BA-DD8C-5C4A-9DCF-FE7D5772AEA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8C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589F367-69AA-E64C-9C96-C24404AFAACD}"/>
              </a:ext>
            </a:extLst>
          </p:cNvPr>
          <p:cNvSpPr/>
          <p:nvPr userDrawn="1"/>
        </p:nvSpPr>
        <p:spPr>
          <a:xfrm>
            <a:off x="3745" y="-23582"/>
            <a:ext cx="4299679" cy="688215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7397EA-E29E-1C4F-B28B-B356FC4353F6}"/>
              </a:ext>
            </a:extLst>
          </p:cNvPr>
          <p:cNvSpPr/>
          <p:nvPr userDrawn="1"/>
        </p:nvSpPr>
        <p:spPr>
          <a:xfrm>
            <a:off x="3575684" y="-23582"/>
            <a:ext cx="6779896" cy="6882153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366B29-DBC3-6047-8D28-865D672E3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CF00B-5B07-C047-B010-0F64DDB010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SISÄLTÖTYÖN </a:t>
            </a:r>
            <a:br>
              <a:rPr lang="en-GB"/>
            </a:br>
            <a:r>
              <a:rPr lang="en-GB"/>
              <a:t>OTSIKKO </a:t>
            </a:r>
            <a:br>
              <a:rPr lang="en-GB"/>
            </a:br>
            <a:r>
              <a:rPr lang="en-GB"/>
              <a:t>TÄHÄN</a:t>
            </a:r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B0860F-C78B-4555-9838-9A3D1C2CD5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spc="0" baseline="0">
                <a:latin typeface="Merriweather Sans ExtraBold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</a:t>
            </a:r>
            <a:r>
              <a:rPr lang="fi-FI" b="1" i="0">
                <a:latin typeface="Merriweather Sans" pitchFamily="2" charset="77"/>
              </a:rPr>
              <a:t>- ja</a:t>
            </a:r>
            <a:r>
              <a:rPr lang="en-FI" b="1" i="0">
                <a:latin typeface="Merriweather Sans" pitchFamily="2" charset="77"/>
              </a:rPr>
              <a:t> SUKUNIMI</a:t>
            </a:r>
            <a:r>
              <a:rPr lang="fi-FI" b="1" i="0">
                <a:latin typeface="Merriweather Sans" pitchFamily="2" charset="77"/>
              </a:rPr>
              <a:t>, titteli, tilaisuus ja 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5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C6D3DC-922F-4DCB-965E-A7687B7A4429}"/>
              </a:ext>
            </a:extLst>
          </p:cNvPr>
          <p:cNvSpPr/>
          <p:nvPr userDrawn="1"/>
        </p:nvSpPr>
        <p:spPr>
          <a:xfrm>
            <a:off x="0" y="-11803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-  Tämä laite – </a:t>
            </a:r>
            <a:br>
              <a:rPr lang="fi-FI"/>
            </a:br>
            <a:r>
              <a:rPr lang="fi-FI"/>
              <a:t>Finanssiala Ry\Tietopankki – Esityskuvat</a:t>
            </a:r>
            <a:endParaRPr lang="en-FI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1F94E45-D77D-407C-BF4A-0677E8960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753" y="225063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pääkohdat, kiteytykset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1D9B86-2CB7-4AF0-9D4A-836CC39B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3" y="505021"/>
            <a:ext cx="5405437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NOSTON OTSIKKO </a:t>
            </a:r>
            <a:r>
              <a:rPr lang="fi-FI" err="1"/>
              <a:t>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31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–Tämä laite </a:t>
            </a:r>
            <a:br>
              <a:rPr lang="fi-FI"/>
            </a:br>
            <a:r>
              <a:rPr lang="fi-FI"/>
              <a:t>- Finanssiala Ry\Tietopankki – Esityskuvat</a:t>
            </a:r>
            <a:endParaRPr lang="en-FI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96190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</a:t>
            </a:r>
            <a:br>
              <a:rPr lang="fi-FI"/>
            </a:br>
            <a:r>
              <a:rPr lang="fi-FI"/>
              <a:t> - Finanssiala Ry\Tietopankki – Esityskuvat</a:t>
            </a:r>
            <a:endParaRPr lang="en-FI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33658EB8-2AC3-4E50-A90D-67432004D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49488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6B392888-1657-4CFB-9E8A-10FD84FB7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7245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BB27E-BBE0-0FE6-6D75-C6052492139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</a:t>
            </a:r>
            <a:br>
              <a:rPr lang="fi-FI"/>
            </a:br>
            <a:r>
              <a:rPr lang="fi-FI"/>
              <a:t> - Finanssiala Ry\Tietopankki – Esityskuvat</a:t>
            </a:r>
            <a:endParaRPr lang="en-FI"/>
          </a:p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/>
              <a:t>Lisää teksti tähän: pääkohdat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FC585CA5-3654-4B17-B0D5-81CD996839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0708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</a:t>
            </a:r>
            <a:br>
              <a:rPr lang="fi-FI"/>
            </a:br>
            <a:r>
              <a:rPr lang="fi-FI"/>
              <a:t> - Finanssiala Ry\Tietopankki – Esityskuvat</a:t>
            </a:r>
            <a:endParaRPr lang="en-FI"/>
          </a:p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/>
              <a:t>Lisää teksti tähän: pääkohdat</a:t>
            </a:r>
          </a:p>
        </p:txBody>
      </p:sp>
    </p:spTree>
    <p:extLst>
      <p:ext uri="{BB962C8B-B14F-4D97-AF65-F5344CB8AC3E}">
        <p14:creationId xmlns:p14="http://schemas.microsoft.com/office/powerpoint/2010/main" val="2498003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803D25-D660-4F41-AA40-3AFAA65D5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717" y="1019866"/>
            <a:ext cx="7589236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b="1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/>
              <a:t>FA:N </a:t>
            </a:r>
            <a:r>
              <a:rPr lang="fi-FI" err="1"/>
              <a:t>KANTALAATiKKO</a:t>
            </a:r>
            <a:r>
              <a:rPr lang="fi-FI"/>
              <a:t> – LISÄÄ OTSIKKO, säädä tekstilaatikon leveys otsikon mukaan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E97773-DE29-494A-8D00-B6044CAD89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083" y="2415304"/>
            <a:ext cx="8738870" cy="33210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1" i="0" baseline="0"/>
            </a:lvl1pPr>
          </a:lstStyle>
          <a:p>
            <a:pPr lvl="0"/>
            <a:r>
              <a:rPr lang="fi-FI"/>
              <a:t>Lisää </a:t>
            </a:r>
            <a:r>
              <a:rPr lang="fi-FI" err="1"/>
              <a:t>FA:n</a:t>
            </a:r>
            <a:r>
              <a:rPr lang="fi-FI"/>
              <a:t> kanta tähän</a:t>
            </a:r>
          </a:p>
        </p:txBody>
      </p:sp>
    </p:spTree>
    <p:extLst>
      <p:ext uri="{BB962C8B-B14F-4D97-AF65-F5344CB8AC3E}">
        <p14:creationId xmlns:p14="http://schemas.microsoft.com/office/powerpoint/2010/main" val="3594371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20185B-2EB4-482F-9541-07854EB81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7" y="1019866"/>
            <a:ext cx="7213679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cap="all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err="1"/>
              <a:t>FA:n</a:t>
            </a:r>
            <a:r>
              <a:rPr lang="fi-FI"/>
              <a:t> kanta – Lisää otsikko tähän, säädä tekstilaatikon leveys otsikon mukaan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CB1CF5-974A-417A-8B5C-0C35B3694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9451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err="1"/>
              <a:t>FA:n</a:t>
            </a:r>
            <a:r>
              <a:rPr lang="fi-FI"/>
              <a:t> kanta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C4FD1648-BE7C-404A-A634-9375B90E5C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3273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err="1"/>
              <a:t>FA:n</a:t>
            </a:r>
            <a:r>
              <a:rPr lang="fi-FI"/>
              <a:t> kanta</a:t>
            </a:r>
          </a:p>
        </p:txBody>
      </p:sp>
    </p:spTree>
    <p:extLst>
      <p:ext uri="{BB962C8B-B14F-4D97-AF65-F5344CB8AC3E}">
        <p14:creationId xmlns:p14="http://schemas.microsoft.com/office/powerpoint/2010/main" val="182844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EB24105-F0CC-4CCD-BCCA-E1A7FD62B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8740490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huomiokohdat.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HUOMIO/KOONTILAATIKKO. </a:t>
            </a:r>
            <a:r>
              <a:rPr lang="fi-FI"/>
              <a:t>säädä tekstilaatikon leveys otsikon mukaan</a:t>
            </a:r>
          </a:p>
        </p:txBody>
      </p:sp>
    </p:spTree>
    <p:extLst>
      <p:ext uri="{BB962C8B-B14F-4D97-AF65-F5344CB8AC3E}">
        <p14:creationId xmlns:p14="http://schemas.microsoft.com/office/powerpoint/2010/main" val="245849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HUOMIO/KOONTILAATIKKO. </a:t>
            </a:r>
            <a:r>
              <a:rPr lang="fi-FI"/>
              <a:t>säädä tekstilaatikon leveys otsikon mukaan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E7F4FF-8423-442B-A8F4-E21A55673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Huomiokohdat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71E3DBD-33EC-4B9B-BD0B-7A34F6DA4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897" y="2406569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Huomiokohdat</a:t>
            </a:r>
          </a:p>
        </p:txBody>
      </p:sp>
    </p:spTree>
    <p:extLst>
      <p:ext uri="{BB962C8B-B14F-4D97-AF65-F5344CB8AC3E}">
        <p14:creationId xmlns:p14="http://schemas.microsoft.com/office/powerpoint/2010/main" val="3397126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LISÄÄ TAUSTATAPETTIKUVA: Aktivoi kuva-alue (klikkaa  tästä) ja  valitse valikosta Lisää – Kuvat – Tämä laite - Finanssiala Ry\Tietopankki - Esityskuvat\</a:t>
            </a:r>
            <a:r>
              <a:rPr lang="fi-FI" err="1"/>
              <a:t>FAn_taustatapettikuvat_ppt</a:t>
            </a:r>
            <a:endParaRPr lang="en-FI"/>
          </a:p>
          <a:p>
            <a:endParaRPr lang="en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4AD7A1-A7BD-4AE2-A649-75EDB9622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5" y="1714500"/>
            <a:ext cx="10298113" cy="4752975"/>
          </a:xfrm>
        </p:spPr>
        <p:txBody>
          <a:bodyPr/>
          <a:lstStyle>
            <a:lvl1pPr>
              <a:spcAft>
                <a:spcPts val="5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tarvittaessa.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/>
              <a:t>TEKSTIPOHJA. Lisää otsikko tähän, pohjaan voi tuoda </a:t>
            </a:r>
            <a:r>
              <a:rPr lang="fi-FI" err="1"/>
              <a:t>mYÖS</a:t>
            </a:r>
            <a:r>
              <a:rPr lang="fi-FI"/>
              <a:t> graafisen taustan</a:t>
            </a:r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156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ASIANTUNTIJUUS_esittäm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43138-BEA8-0C4E-B3FA-C8EF150C571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 - Finanssiala Ry\Tietopankki – Esityskuvat </a:t>
            </a:r>
            <a:endParaRPr lang="en-FI"/>
          </a:p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F692AD-74D2-FAD3-AD6B-5180BF2DD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SISÄLTÖESITYKSEN </a:t>
            </a:r>
            <a:br>
              <a:rPr lang="en-GB"/>
            </a:br>
            <a:r>
              <a:rPr lang="en-GB"/>
              <a:t>OTSIKKO </a:t>
            </a:r>
            <a:br>
              <a:rPr lang="en-GB"/>
            </a:br>
            <a:r>
              <a:rPr lang="en-GB"/>
              <a:t>TÄHÄN</a:t>
            </a:r>
            <a:endParaRPr lang="en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ABFECE7C-D4F9-D924-FBA6-94AEA4758F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cap="all" spc="0" baseline="0">
                <a:latin typeface="Merriweather Sans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</a:t>
            </a:r>
            <a:r>
              <a:rPr lang="fi-FI" b="1" i="0">
                <a:latin typeface="Merriweather Sans" pitchFamily="2" charset="77"/>
              </a:rPr>
              <a:t>- ja</a:t>
            </a:r>
            <a:r>
              <a:rPr lang="en-FI" b="1" i="0">
                <a:latin typeface="Merriweather Sans" pitchFamily="2" charset="77"/>
              </a:rPr>
              <a:t> SUKUNIMI</a:t>
            </a:r>
            <a:r>
              <a:rPr lang="fi-FI" b="1" i="0">
                <a:latin typeface="Merriweather Sans" pitchFamily="2" charset="77"/>
              </a:rPr>
              <a:t>, titteli, tilaisuus ja päivämäärä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9A7296-2FC7-494D-8397-C916C5B14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7809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LISÄÄ TAUSTATAPETTIKUVA: Aktivoi kuva-alue (klikkaa  tästä) ja  valitse valikosta Lisää – Kuvat – Tämä laite - Finanssiala Ry\Tietopankki - Esityskuvat\</a:t>
            </a:r>
            <a:r>
              <a:rPr lang="fi-FI" err="1"/>
              <a:t>FAn_taustatapettikuvat_ppt</a:t>
            </a:r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1B7FB4-7F39-4794-B783-BE5C2842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4991100" cy="4740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/>
            </a:lvl1pPr>
          </a:lstStyle>
          <a:p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/>
              <a:t>TEKSTIPOHJA. Lisää otsikko tähän, pohjaan voi tuoda MYÖS graafisen taustan</a:t>
            </a:r>
            <a:endParaRPr lang="en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87B459-6A91-4ABC-8102-6614EEE70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9"/>
            <a:ext cx="4930775" cy="47402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83237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BFF7C-75E3-62D7-7667-2921EF3A6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TEKSTIPOHJA. Lisää otsikko tähän, pohjaan voi tuoda </a:t>
            </a:r>
            <a:r>
              <a:rPr lang="fi-FI" err="1"/>
              <a:t>mYÖS</a:t>
            </a:r>
            <a:r>
              <a:rPr lang="fi-FI"/>
              <a:t> graafisen taustan</a:t>
            </a:r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2ED157-057B-407B-A3B4-AA0BC521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22438"/>
            <a:ext cx="10297757" cy="47466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6255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DA276-8676-F8A1-88FA-BA4F82F0C4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TEKSTIPOHJA. Lisää otsikko tähän, pohjaan voi tuoda MYÖS graafisen taustan</a:t>
            </a:r>
            <a:endParaRPr lang="en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D0E9E2-39E7-4A5C-986B-4F9A36C6A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5002212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AC6B7C-E6A7-414D-BE16-D7EBF73EF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8"/>
            <a:ext cx="4930775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1625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ympyr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7D16C0-8E1A-4F23-A171-E70F41E6E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16088"/>
            <a:ext cx="5846763" cy="4719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Lisää teksti tähän,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73649" y="1716281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käytetään tätä ympyrämuotoa pääsääntöisesti</a:t>
            </a:r>
          </a:p>
          <a:p>
            <a:r>
              <a:rPr lang="fi-FI"/>
              <a:t>Lisää valokuva taustalle: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</a:t>
            </a:r>
          </a:p>
          <a:p>
            <a:r>
              <a:rPr lang="fi-FI"/>
              <a:t>TAI </a:t>
            </a:r>
          </a:p>
          <a:p>
            <a:r>
              <a:rPr lang="fi-FI" err="1"/>
              <a:t>Copypaste</a:t>
            </a:r>
            <a:r>
              <a:rPr lang="fi-FI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Fanista löydät copy-</a:t>
            </a:r>
            <a:r>
              <a:rPr lang="fi-FI" err="1"/>
              <a:t>paste</a:t>
            </a:r>
            <a:r>
              <a:rPr lang="fi-FI"/>
              <a:t> elementtien </a:t>
            </a:r>
            <a:r>
              <a:rPr lang="fi-FI" err="1"/>
              <a:t>powerpoint</a:t>
            </a:r>
            <a:r>
              <a:rPr lang="fi-FI"/>
              <a:t>-paketin (FA_copypaste_graafisetelementit.ppt)</a:t>
            </a:r>
          </a:p>
          <a:p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96813DD-A1ED-4630-9073-3BFDA2DFD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174933"/>
            <a:ext cx="10223614" cy="1144634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/>
              <a:t>TEKSTIPOHJA kuvalla. Lisää otsikko tähän. </a:t>
            </a:r>
          </a:p>
        </p:txBody>
      </p:sp>
    </p:spTree>
    <p:extLst>
      <p:ext uri="{BB962C8B-B14F-4D97-AF65-F5344CB8AC3E}">
        <p14:creationId xmlns:p14="http://schemas.microsoft.com/office/powerpoint/2010/main" val="19497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valokuva taustalle: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</a:t>
            </a:r>
          </a:p>
          <a:p>
            <a:r>
              <a:rPr lang="fi-FI"/>
              <a:t>TAI </a:t>
            </a:r>
          </a:p>
          <a:p>
            <a:r>
              <a:rPr lang="fi-FI" err="1"/>
              <a:t>Copypaste</a:t>
            </a:r>
            <a:r>
              <a:rPr lang="fi-FI"/>
              <a:t> ppt. pohjasta kopioi-sijoita graafinen elementti tähän- grafiikkaa asemoituu oikealle paikalla </a:t>
            </a:r>
          </a:p>
          <a:p>
            <a:r>
              <a:rPr lang="fi-FI"/>
              <a:t>Fanista löydät copy-</a:t>
            </a:r>
            <a:r>
              <a:rPr lang="fi-FI" err="1"/>
              <a:t>paste</a:t>
            </a:r>
            <a:r>
              <a:rPr lang="fi-FI"/>
              <a:t> elementtien </a:t>
            </a:r>
            <a:r>
              <a:rPr lang="fi-FI" err="1"/>
              <a:t>powerpoint</a:t>
            </a:r>
            <a:r>
              <a:rPr lang="fi-FI"/>
              <a:t>-paketin (FA_copypaste_graafisetelementit.ppt)</a:t>
            </a:r>
          </a:p>
          <a:p>
            <a:endParaRPr lang="en-FI"/>
          </a:p>
          <a:p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BDB69758-7A83-40D5-8638-4C61216AD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422275"/>
            <a:ext cx="10239656" cy="903288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/>
              <a:t>TEKSTIPOHJA kuvalla. Lisää otsikko tähän.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0997BDD-2E23-4726-B03E-9BB1DFD8F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16088"/>
            <a:ext cx="5846763" cy="4719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71983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B8C188-1734-C14F-88CB-E565143D6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/>
              <a:t>AHTAUSPOHJA. Lisää otsikko tähän. </a:t>
            </a:r>
            <a:endParaRPr lang="en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718EDC-758C-864C-B8C9-DC5884CE3B0B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ADC2A3-84CE-4A17-B48D-49B7ECD2DF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733935"/>
            <a:ext cx="10996614" cy="4762500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/>
            </a:lvl1pPr>
            <a:lvl2pPr>
              <a:lnSpc>
                <a:spcPts val="1680"/>
              </a:lnSpc>
              <a:spcBef>
                <a:spcPts val="500"/>
              </a:spcBef>
              <a:defRPr sz="1400"/>
            </a:lvl2pPr>
            <a:lvl3pPr>
              <a:lnSpc>
                <a:spcPts val="1680"/>
              </a:lnSpc>
              <a:spcBef>
                <a:spcPts val="500"/>
              </a:spcBef>
              <a:defRPr sz="1400"/>
            </a:lvl3pPr>
            <a:lvl4pPr>
              <a:lnSpc>
                <a:spcPts val="1680"/>
              </a:lnSpc>
              <a:spcBef>
                <a:spcPts val="500"/>
              </a:spcBef>
              <a:defRPr sz="1400"/>
            </a:lvl4pPr>
            <a:lvl5pPr>
              <a:lnSpc>
                <a:spcPts val="1680"/>
              </a:lnSpc>
              <a:spcBef>
                <a:spcPts val="500"/>
              </a:spcBef>
              <a:defRPr sz="1400"/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 -- AHTAUSPOHJA – leipätekstin pistekoko 14.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0624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FBA8FB-72AE-4041-8E6C-7A3637217B8A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002E7A9-59EA-AF4E-A928-EC6FFCF20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/>
              <a:t>AHTAUSPOHJA. Lisää otsikko tähän. </a:t>
            </a:r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D254-CF29-9B41-A197-1A2E5680CB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6506" y="1751013"/>
            <a:ext cx="1256" cy="471155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528E74-26AA-4E67-BADE-DB53D2BEDD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36725"/>
            <a:ext cx="5384800" cy="4740416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/>
            </a:lvl1pPr>
            <a:lvl2pPr>
              <a:lnSpc>
                <a:spcPts val="1680"/>
              </a:lnSpc>
              <a:spcBef>
                <a:spcPts val="500"/>
              </a:spcBef>
              <a:defRPr sz="1400" baseline="0"/>
            </a:lvl2pPr>
            <a:lvl3pPr>
              <a:lnSpc>
                <a:spcPts val="1680"/>
              </a:lnSpc>
              <a:spcBef>
                <a:spcPts val="500"/>
              </a:spcBef>
              <a:defRPr sz="1400" baseline="0"/>
            </a:lvl3pPr>
            <a:lvl4pPr>
              <a:lnSpc>
                <a:spcPts val="1680"/>
              </a:lnSpc>
              <a:spcBef>
                <a:spcPts val="500"/>
              </a:spcBef>
              <a:defRPr sz="1400" baseline="0"/>
            </a:lvl4pPr>
            <a:lvl5pPr>
              <a:lnSpc>
                <a:spcPts val="1680"/>
              </a:lnSpc>
              <a:spcBef>
                <a:spcPts val="500"/>
              </a:spcBef>
              <a:defRPr sz="1400" baseline="0"/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tarvittaessa. --- AHTAUSPOHJA, tekstin koko 14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BA1DB8E-08FB-446A-803D-1C2461321A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4938" y="1736725"/>
            <a:ext cx="5384800" cy="4740415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1pPr>
            <a:lvl2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2pPr>
            <a:lvl3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3pPr>
            <a:lvl4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4pPr>
            <a:lvl5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tarvittaessa. --- AHTAUSPOHJA, tekstin koko 14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39810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Luo oma kaavio tähän.  Linjadiagrammit erimuotoisilla viivoilla mustalla ja palkkidiagrammit valkoisella, harmaansävyillä ja mustalla + korostusväri </a:t>
            </a:r>
            <a:r>
              <a:rPr lang="fi-FI" err="1"/>
              <a:t>magentalla</a:t>
            </a:r>
            <a:r>
              <a:rPr lang="fi-FI"/>
              <a:t>.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A622BF5-0A15-997B-0E7F-A8554A997B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344612"/>
            <a:ext cx="11037888" cy="513062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Luo oma taulukko tähän. Valitse vaaleanpunainen tai harmaa teema. </a:t>
            </a:r>
          </a:p>
          <a:p>
            <a:pPr lvl="0"/>
            <a:endParaRPr lang="fi-FI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/>
              <a:t>FA:N OMA TAULUKKOPOHJA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074008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D56BB566-2D2B-344F-D460-A2500D0C72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612899"/>
            <a:ext cx="11037888" cy="4921251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/>
            </a:lvl1pPr>
          </a:lstStyle>
          <a:p>
            <a:pPr lvl="0"/>
            <a:r>
              <a:rPr lang="fi-FI"/>
              <a:t>Lisää valmis, ulkopuolinen kaavio / taulukko alkuperäisessä muodossa.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4C57A8-E668-6898-0705-B535A43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/>
              <a:t>ULKOPUOLISTEN TUOTTAMAT KAAVIot JA TAULUKOT.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2237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einen_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151D1534-C9ED-4912-897F-888C829F4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16">
            <a:extLst>
              <a:ext uri="{FF2B5EF4-FFF2-40B4-BE49-F238E27FC236}">
                <a16:creationId xmlns:a16="http://schemas.microsoft.com/office/drawing/2014/main" id="{95DE6FF2-7CD5-4FB2-94E4-0C0F7785A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689" y="5898994"/>
            <a:ext cx="366851" cy="366851"/>
          </a:xfrm>
          <a:prstGeom prst="rect">
            <a:avLst/>
          </a:prstGeom>
        </p:spPr>
      </p:pic>
      <p:pic>
        <p:nvPicPr>
          <p:cNvPr id="6" name="Graphic 17">
            <a:extLst>
              <a:ext uri="{FF2B5EF4-FFF2-40B4-BE49-F238E27FC236}">
                <a16:creationId xmlns:a16="http://schemas.microsoft.com/office/drawing/2014/main" id="{CFEBEA3A-820A-4E77-A913-52560FCE2F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0482" y="5931385"/>
            <a:ext cx="366851" cy="366851"/>
          </a:xfrm>
          <a:prstGeom prst="rect">
            <a:avLst/>
          </a:prstGeom>
        </p:spPr>
      </p:pic>
      <p:pic>
        <p:nvPicPr>
          <p:cNvPr id="7" name="Graphic 19">
            <a:extLst>
              <a:ext uri="{FF2B5EF4-FFF2-40B4-BE49-F238E27FC236}">
                <a16:creationId xmlns:a16="http://schemas.microsoft.com/office/drawing/2014/main" id="{15C3C881-CAF1-474A-BC6F-C91FFDD94B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6491" y="5924751"/>
            <a:ext cx="366851" cy="366851"/>
          </a:xfrm>
          <a:prstGeom prst="rect">
            <a:avLst/>
          </a:prstGeom>
        </p:spPr>
      </p:pic>
      <p:pic>
        <p:nvPicPr>
          <p:cNvPr id="8" name="Graphic 20">
            <a:extLst>
              <a:ext uri="{FF2B5EF4-FFF2-40B4-BE49-F238E27FC236}">
                <a16:creationId xmlns:a16="http://schemas.microsoft.com/office/drawing/2014/main" id="{BA6F8FCC-A6BD-44C6-AECF-FA2F397D56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7708" y="5906846"/>
            <a:ext cx="366851" cy="366851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E52DD362-9420-4003-BA04-21FFB68EDCC3}"/>
              </a:ext>
            </a:extLst>
          </p:cNvPr>
          <p:cNvSpPr/>
          <p:nvPr userDrawn="1"/>
        </p:nvSpPr>
        <p:spPr>
          <a:xfrm>
            <a:off x="2820127" y="5611063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3A9584BE-AA30-4D06-8EEB-5CA9DFBC926B}"/>
              </a:ext>
            </a:extLst>
          </p:cNvPr>
          <p:cNvSpPr/>
          <p:nvPr userDrawn="1"/>
        </p:nvSpPr>
        <p:spPr>
          <a:xfrm>
            <a:off x="5096193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A907CDD-6174-4099-9168-D3EABC0510AE}"/>
              </a:ext>
            </a:extLst>
          </p:cNvPr>
          <p:cNvSpPr/>
          <p:nvPr userDrawn="1"/>
        </p:nvSpPr>
        <p:spPr>
          <a:xfrm>
            <a:off x="7416491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8DF71BF-A9D2-4A24-80FC-BA33228B85DD}"/>
              </a:ext>
            </a:extLst>
          </p:cNvPr>
          <p:cNvSpPr/>
          <p:nvPr userDrawn="1"/>
        </p:nvSpPr>
        <p:spPr>
          <a:xfrm>
            <a:off x="9691931" y="5611063"/>
            <a:ext cx="2595627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pic>
        <p:nvPicPr>
          <p:cNvPr id="13" name="Graphic 25">
            <a:extLst>
              <a:ext uri="{FF2B5EF4-FFF2-40B4-BE49-F238E27FC236}">
                <a16:creationId xmlns:a16="http://schemas.microsoft.com/office/drawing/2014/main" id="{28D6C7A3-6B4D-40D2-9BBD-0CBDAF2E99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162" y="5898995"/>
            <a:ext cx="399242" cy="399242"/>
          </a:xfrm>
          <a:prstGeom prst="rect">
            <a:avLst/>
          </a:prstGeom>
        </p:spPr>
      </p:pic>
      <p:sp>
        <p:nvSpPr>
          <p:cNvPr id="14" name="Rectangle 26">
            <a:extLst>
              <a:ext uri="{FF2B5EF4-FFF2-40B4-BE49-F238E27FC236}">
                <a16:creationId xmlns:a16="http://schemas.microsoft.com/office/drawing/2014/main" id="{763AACE9-9547-4154-B60D-B39DAF1D11D0}"/>
              </a:ext>
            </a:extLst>
          </p:cNvPr>
          <p:cNvSpPr/>
          <p:nvPr userDrawn="1"/>
        </p:nvSpPr>
        <p:spPr>
          <a:xfrm>
            <a:off x="654829" y="5595869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err="1">
                <a:solidFill>
                  <a:schemeClr val="bg1"/>
                </a:solidFill>
                <a:latin typeface="Merriweather Sans" pitchFamily="2" charset="77"/>
              </a:rPr>
              <a:t>Finanssiala.fi</a:t>
            </a:r>
            <a:endParaRPr lang="fi-FI">
              <a:solidFill>
                <a:schemeClr val="bg1"/>
              </a:solidFill>
              <a:latin typeface="Merriweather Sans" pitchFamily="2" charset="77"/>
            </a:endParaRP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C6925C89-8D55-4703-B5AF-8A946941663F}"/>
              </a:ext>
            </a:extLst>
          </p:cNvPr>
          <p:cNvSpPr/>
          <p:nvPr userDrawn="1"/>
        </p:nvSpPr>
        <p:spPr>
          <a:xfrm>
            <a:off x="0" y="559763"/>
            <a:ext cx="7760556" cy="1671977"/>
          </a:xfrm>
          <a:custGeom>
            <a:avLst/>
            <a:gdLst>
              <a:gd name="connsiteX0" fmla="*/ 8990965 w 9433813"/>
              <a:gd name="connsiteY0" fmla="*/ 1383982 h 1383982"/>
              <a:gd name="connsiteX1" fmla="*/ 0 w 9433813"/>
              <a:gd name="connsiteY1" fmla="*/ 1383982 h 1383982"/>
              <a:gd name="connsiteX2" fmla="*/ 0 w 9433813"/>
              <a:gd name="connsiteY2" fmla="*/ 0 h 1383982"/>
              <a:gd name="connsiteX3" fmla="*/ 9433814 w 9433813"/>
              <a:gd name="connsiteY3" fmla="*/ 0 h 1383982"/>
              <a:gd name="connsiteX4" fmla="*/ 8990965 w 9433813"/>
              <a:gd name="connsiteY4" fmla="*/ 1383982 h 138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813" h="1383982">
                <a:moveTo>
                  <a:pt x="8990965" y="1383982"/>
                </a:moveTo>
                <a:lnTo>
                  <a:pt x="0" y="1383982"/>
                </a:lnTo>
                <a:lnTo>
                  <a:pt x="0" y="0"/>
                </a:lnTo>
                <a:lnTo>
                  <a:pt x="9433814" y="0"/>
                </a:lnTo>
                <a:lnTo>
                  <a:pt x="8990965" y="1383982"/>
                </a:lnTo>
                <a:close/>
              </a:path>
            </a:pathLst>
          </a:custGeom>
          <a:solidFill>
            <a:schemeClr val="accent6">
              <a:alpha val="68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grpSp>
        <p:nvGrpSpPr>
          <p:cNvPr id="16" name="Graphic 20">
            <a:extLst>
              <a:ext uri="{FF2B5EF4-FFF2-40B4-BE49-F238E27FC236}">
                <a16:creationId xmlns:a16="http://schemas.microsoft.com/office/drawing/2014/main" id="{651AE5AC-FDC7-4C89-BF65-D59C60C4581F}"/>
              </a:ext>
            </a:extLst>
          </p:cNvPr>
          <p:cNvGrpSpPr/>
          <p:nvPr userDrawn="1"/>
        </p:nvGrpSpPr>
        <p:grpSpPr>
          <a:xfrm>
            <a:off x="1503546" y="871220"/>
            <a:ext cx="5357799" cy="1026124"/>
            <a:chOff x="4439411" y="2177160"/>
            <a:chExt cx="4434927" cy="849376"/>
          </a:xfrm>
          <a:solidFill>
            <a:srgbClr val="FFFFFF"/>
          </a:solidFill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3D8B24D1-1E90-4D87-BCD9-EEC2925CDFA8}"/>
                </a:ext>
              </a:extLst>
            </p:cNvPr>
            <p:cNvSpPr/>
            <p:nvPr/>
          </p:nvSpPr>
          <p:spPr>
            <a:xfrm>
              <a:off x="5455729" y="2426716"/>
              <a:ext cx="228600" cy="369951"/>
            </a:xfrm>
            <a:custGeom>
              <a:avLst/>
              <a:gdLst>
                <a:gd name="connsiteX0" fmla="*/ 0 w 228600"/>
                <a:gd name="connsiteY0" fmla="*/ 359918 h 369951"/>
                <a:gd name="connsiteX1" fmla="*/ 10033 w 228600"/>
                <a:gd name="connsiteY1" fmla="*/ 369951 h 369951"/>
                <a:gd name="connsiteX2" fmla="*/ 30671 w 228600"/>
                <a:gd name="connsiteY2" fmla="*/ 369951 h 369951"/>
                <a:gd name="connsiteX3" fmla="*/ 40704 w 228600"/>
                <a:gd name="connsiteY3" fmla="*/ 359918 h 369951"/>
                <a:gd name="connsiteX4" fmla="*/ 40704 w 228600"/>
                <a:gd name="connsiteY4" fmla="*/ 215646 h 369951"/>
                <a:gd name="connsiteX5" fmla="*/ 192405 w 228600"/>
                <a:gd name="connsiteY5" fmla="*/ 215646 h 369951"/>
                <a:gd name="connsiteX6" fmla="*/ 202438 w 228600"/>
                <a:gd name="connsiteY6" fmla="*/ 205549 h 369951"/>
                <a:gd name="connsiteX7" fmla="*/ 202438 w 228600"/>
                <a:gd name="connsiteY7" fmla="*/ 190246 h 369951"/>
                <a:gd name="connsiteX8" fmla="*/ 192405 w 228600"/>
                <a:gd name="connsiteY8" fmla="*/ 180213 h 369951"/>
                <a:gd name="connsiteX9" fmla="*/ 40704 w 228600"/>
                <a:gd name="connsiteY9" fmla="*/ 180213 h 369951"/>
                <a:gd name="connsiteX10" fmla="*/ 40704 w 228600"/>
                <a:gd name="connsiteY10" fmla="*/ 35370 h 369951"/>
                <a:gd name="connsiteX11" fmla="*/ 218504 w 228600"/>
                <a:gd name="connsiteY11" fmla="*/ 35370 h 369951"/>
                <a:gd name="connsiteX12" fmla="*/ 228600 w 228600"/>
                <a:gd name="connsiteY12" fmla="*/ 25336 h 369951"/>
                <a:gd name="connsiteX13" fmla="*/ 228600 w 228600"/>
                <a:gd name="connsiteY13" fmla="*/ 10033 h 369951"/>
                <a:gd name="connsiteX14" fmla="*/ 218504 w 228600"/>
                <a:gd name="connsiteY14" fmla="*/ 0 h 369951"/>
                <a:gd name="connsiteX15" fmla="*/ 10033 w 228600"/>
                <a:gd name="connsiteY15" fmla="*/ 0 h 369951"/>
                <a:gd name="connsiteX16" fmla="*/ 0 w 228600"/>
                <a:gd name="connsiteY16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69951">
                  <a:moveTo>
                    <a:pt x="0" y="359918"/>
                  </a:moveTo>
                  <a:cubicBezTo>
                    <a:pt x="0" y="365462"/>
                    <a:pt x="4490" y="369951"/>
                    <a:pt x="10033" y="369951"/>
                  </a:cubicBezTo>
                  <a:lnTo>
                    <a:pt x="30671" y="369951"/>
                  </a:lnTo>
                  <a:cubicBezTo>
                    <a:pt x="36125" y="369754"/>
                    <a:pt x="40507" y="365373"/>
                    <a:pt x="40704" y="359918"/>
                  </a:cubicBezTo>
                  <a:lnTo>
                    <a:pt x="40704" y="215646"/>
                  </a:lnTo>
                  <a:lnTo>
                    <a:pt x="192405" y="215646"/>
                  </a:lnTo>
                  <a:cubicBezTo>
                    <a:pt x="197885" y="215449"/>
                    <a:pt x="202273" y="211030"/>
                    <a:pt x="202438" y="205549"/>
                  </a:cubicBezTo>
                  <a:lnTo>
                    <a:pt x="202438" y="190246"/>
                  </a:lnTo>
                  <a:cubicBezTo>
                    <a:pt x="202241" y="184791"/>
                    <a:pt x="197860" y="180410"/>
                    <a:pt x="192405" y="180213"/>
                  </a:cubicBezTo>
                  <a:lnTo>
                    <a:pt x="40704" y="180213"/>
                  </a:lnTo>
                  <a:lnTo>
                    <a:pt x="40704" y="35370"/>
                  </a:lnTo>
                  <a:lnTo>
                    <a:pt x="218504" y="35370"/>
                  </a:lnTo>
                  <a:cubicBezTo>
                    <a:pt x="224053" y="35370"/>
                    <a:pt x="228562" y="30886"/>
                    <a:pt x="228600" y="25336"/>
                  </a:cubicBezTo>
                  <a:lnTo>
                    <a:pt x="228600" y="10033"/>
                  </a:lnTo>
                  <a:cubicBezTo>
                    <a:pt x="228562" y="4483"/>
                    <a:pt x="224053" y="0"/>
                    <a:pt x="218504" y="0"/>
                  </a:cubicBezTo>
                  <a:lnTo>
                    <a:pt x="10033" y="0"/>
                  </a:lnTo>
                  <a:cubicBezTo>
                    <a:pt x="4490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14089C91-C2D5-4807-84A5-2F33A00E45E1}"/>
                </a:ext>
              </a:extLst>
            </p:cNvPr>
            <p:cNvSpPr/>
            <p:nvPr/>
          </p:nvSpPr>
          <p:spPr>
            <a:xfrm>
              <a:off x="5774055" y="2426716"/>
              <a:ext cx="41211" cy="369950"/>
            </a:xfrm>
            <a:custGeom>
              <a:avLst/>
              <a:gdLst>
                <a:gd name="connsiteX0" fmla="*/ 31179 w 41211"/>
                <a:gd name="connsiteY0" fmla="*/ 0 h 369950"/>
                <a:gd name="connsiteX1" fmla="*/ 41212 w 41211"/>
                <a:gd name="connsiteY1" fmla="*/ 0 h 369950"/>
                <a:gd name="connsiteX2" fmla="*/ 41212 w 41211"/>
                <a:gd name="connsiteY2" fmla="*/ 369951 h 369950"/>
                <a:gd name="connsiteX3" fmla="*/ 31179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9" y="0"/>
                  </a:moveTo>
                  <a:cubicBezTo>
                    <a:pt x="36720" y="0"/>
                    <a:pt x="41212" y="0"/>
                    <a:pt x="41212" y="0"/>
                  </a:cubicBezTo>
                  <a:lnTo>
                    <a:pt x="41212" y="369951"/>
                  </a:lnTo>
                  <a:cubicBezTo>
                    <a:pt x="41212" y="369951"/>
                    <a:pt x="36720" y="369951"/>
                    <a:pt x="31179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C2CFE341-DC08-433C-958E-BF03FEC6ECEE}"/>
                </a:ext>
              </a:extLst>
            </p:cNvPr>
            <p:cNvSpPr/>
            <p:nvPr/>
          </p:nvSpPr>
          <p:spPr>
            <a:xfrm>
              <a:off x="5940488" y="2421381"/>
              <a:ext cx="301244" cy="380556"/>
            </a:xfrm>
            <a:custGeom>
              <a:avLst/>
              <a:gdLst>
                <a:gd name="connsiteX0" fmla="*/ 254 w 301244"/>
                <a:gd name="connsiteY0" fmla="*/ 365252 h 380556"/>
                <a:gd name="connsiteX1" fmla="*/ 10287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6 w 301244"/>
                <a:gd name="connsiteY6" fmla="*/ 380556 h 380556"/>
                <a:gd name="connsiteX7" fmla="*/ 291211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1 w 301244"/>
                <a:gd name="connsiteY10" fmla="*/ 5398 h 380556"/>
                <a:gd name="connsiteX11" fmla="*/ 272669 w 301244"/>
                <a:gd name="connsiteY11" fmla="*/ 5398 h 380556"/>
                <a:gd name="connsiteX12" fmla="*/ 262636 w 301244"/>
                <a:gd name="connsiteY12" fmla="*/ 15431 h 380556"/>
                <a:gd name="connsiteX13" fmla="*/ 262636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254" y="365252"/>
                  </a:moveTo>
                  <a:cubicBezTo>
                    <a:pt x="451" y="370707"/>
                    <a:pt x="4832" y="375088"/>
                    <a:pt x="10287" y="375285"/>
                  </a:cubicBezTo>
                  <a:lnTo>
                    <a:pt x="28511" y="375285"/>
                  </a:lnTo>
                  <a:cubicBezTo>
                    <a:pt x="34055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6" y="380556"/>
                  </a:lnTo>
                  <a:lnTo>
                    <a:pt x="291211" y="380556"/>
                  </a:lnTo>
                  <a:cubicBezTo>
                    <a:pt x="296583" y="380625"/>
                    <a:pt x="301041" y="376403"/>
                    <a:pt x="301244" y="371031"/>
                  </a:cubicBezTo>
                  <a:lnTo>
                    <a:pt x="301244" y="15431"/>
                  </a:lnTo>
                  <a:cubicBezTo>
                    <a:pt x="301047" y="9976"/>
                    <a:pt x="296666" y="5594"/>
                    <a:pt x="291211" y="5398"/>
                  </a:cubicBezTo>
                  <a:lnTo>
                    <a:pt x="272669" y="5398"/>
                  </a:lnTo>
                  <a:cubicBezTo>
                    <a:pt x="267126" y="5398"/>
                    <a:pt x="262636" y="9887"/>
                    <a:pt x="262636" y="15431"/>
                  </a:cubicBezTo>
                  <a:lnTo>
                    <a:pt x="262636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73" y="-38"/>
                    <a:pt x="241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E9D55EC1-2E87-4683-A1A6-243CA4D7A29C}"/>
                </a:ext>
              </a:extLst>
            </p:cNvPr>
            <p:cNvSpPr/>
            <p:nvPr/>
          </p:nvSpPr>
          <p:spPr>
            <a:xfrm>
              <a:off x="6735444" y="2421381"/>
              <a:ext cx="301244" cy="380556"/>
            </a:xfrm>
            <a:custGeom>
              <a:avLst/>
              <a:gdLst>
                <a:gd name="connsiteX0" fmla="*/ 0 w 301244"/>
                <a:gd name="connsiteY0" fmla="*/ 365252 h 380556"/>
                <a:gd name="connsiteX1" fmla="*/ 10033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7 w 301244"/>
                <a:gd name="connsiteY6" fmla="*/ 380556 h 380556"/>
                <a:gd name="connsiteX7" fmla="*/ 291212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2 w 301244"/>
                <a:gd name="connsiteY10" fmla="*/ 5398 h 380556"/>
                <a:gd name="connsiteX11" fmla="*/ 272669 w 301244"/>
                <a:gd name="connsiteY11" fmla="*/ 5398 h 380556"/>
                <a:gd name="connsiteX12" fmla="*/ 262637 w 301244"/>
                <a:gd name="connsiteY12" fmla="*/ 15431 h 380556"/>
                <a:gd name="connsiteX13" fmla="*/ 262637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0" y="365252"/>
                  </a:moveTo>
                  <a:cubicBezTo>
                    <a:pt x="191" y="370707"/>
                    <a:pt x="4573" y="375088"/>
                    <a:pt x="10033" y="375285"/>
                  </a:cubicBezTo>
                  <a:lnTo>
                    <a:pt x="28511" y="375285"/>
                  </a:lnTo>
                  <a:cubicBezTo>
                    <a:pt x="34037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7" y="380556"/>
                  </a:lnTo>
                  <a:lnTo>
                    <a:pt x="291212" y="380556"/>
                  </a:lnTo>
                  <a:cubicBezTo>
                    <a:pt x="296609" y="380625"/>
                    <a:pt x="301054" y="376403"/>
                    <a:pt x="301244" y="371031"/>
                  </a:cubicBezTo>
                  <a:lnTo>
                    <a:pt x="301244" y="15431"/>
                  </a:lnTo>
                  <a:cubicBezTo>
                    <a:pt x="301054" y="9976"/>
                    <a:pt x="296673" y="5594"/>
                    <a:pt x="291212" y="5398"/>
                  </a:cubicBezTo>
                  <a:lnTo>
                    <a:pt x="272669" y="5398"/>
                  </a:lnTo>
                  <a:cubicBezTo>
                    <a:pt x="267145" y="5398"/>
                    <a:pt x="262637" y="9887"/>
                    <a:pt x="262637" y="15431"/>
                  </a:cubicBezTo>
                  <a:lnTo>
                    <a:pt x="262637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99" y="-38"/>
                    <a:pt x="254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6BFFFC87-66AC-4EEF-9044-AAD248D0257B}"/>
                </a:ext>
              </a:extLst>
            </p:cNvPr>
            <p:cNvSpPr/>
            <p:nvPr/>
          </p:nvSpPr>
          <p:spPr>
            <a:xfrm>
              <a:off x="7135549" y="2421318"/>
              <a:ext cx="231783" cy="380619"/>
            </a:xfrm>
            <a:custGeom>
              <a:avLst/>
              <a:gdLst>
                <a:gd name="connsiteX0" fmla="*/ 5915 w 231783"/>
                <a:gd name="connsiteY0" fmla="*/ 337820 h 380619"/>
                <a:gd name="connsiteX1" fmla="*/ 117484 w 231783"/>
                <a:gd name="connsiteY1" fmla="*/ 380619 h 380619"/>
                <a:gd name="connsiteX2" fmla="*/ 231784 w 231783"/>
                <a:gd name="connsiteY2" fmla="*/ 285369 h 380619"/>
                <a:gd name="connsiteX3" fmla="*/ 114500 w 231783"/>
                <a:gd name="connsiteY3" fmla="*/ 168021 h 380619"/>
                <a:gd name="connsiteX4" fmla="*/ 43126 w 231783"/>
                <a:gd name="connsiteY4" fmla="*/ 93536 h 380619"/>
                <a:gd name="connsiteX5" fmla="*/ 116087 w 231783"/>
                <a:gd name="connsiteY5" fmla="*/ 35370 h 380619"/>
                <a:gd name="connsiteX6" fmla="*/ 185302 w 231783"/>
                <a:gd name="connsiteY6" fmla="*/ 59690 h 380619"/>
                <a:gd name="connsiteX7" fmla="*/ 202066 w 231783"/>
                <a:gd name="connsiteY7" fmla="*/ 57810 h 380619"/>
                <a:gd name="connsiteX8" fmla="*/ 203781 w 231783"/>
                <a:gd name="connsiteY8" fmla="*/ 54927 h 380619"/>
                <a:gd name="connsiteX9" fmla="*/ 210131 w 231783"/>
                <a:gd name="connsiteY9" fmla="*/ 44895 h 380619"/>
                <a:gd name="connsiteX10" fmla="*/ 208924 w 231783"/>
                <a:gd name="connsiteY10" fmla="*/ 28321 h 380619"/>
                <a:gd name="connsiteX11" fmla="*/ 206956 w 231783"/>
                <a:gd name="connsiteY11" fmla="*/ 26924 h 380619"/>
                <a:gd name="connsiteX12" fmla="*/ 116595 w 231783"/>
                <a:gd name="connsiteY12" fmla="*/ 0 h 380619"/>
                <a:gd name="connsiteX13" fmla="*/ 4009 w 231783"/>
                <a:gd name="connsiteY13" fmla="*/ 94043 h 380619"/>
                <a:gd name="connsiteX14" fmla="*/ 97037 w 231783"/>
                <a:gd name="connsiteY14" fmla="*/ 203454 h 380619"/>
                <a:gd name="connsiteX15" fmla="*/ 189557 w 231783"/>
                <a:gd name="connsiteY15" fmla="*/ 286957 h 380619"/>
                <a:gd name="connsiteX16" fmla="*/ 118691 w 231783"/>
                <a:gd name="connsiteY16" fmla="*/ 345123 h 380619"/>
                <a:gd name="connsiteX17" fmla="*/ 29409 w 231783"/>
                <a:gd name="connsiteY17" fmla="*/ 304927 h 380619"/>
                <a:gd name="connsiteX18" fmla="*/ 10868 w 231783"/>
                <a:gd name="connsiteY18" fmla="*/ 309689 h 380619"/>
                <a:gd name="connsiteX19" fmla="*/ 2930 w 231783"/>
                <a:gd name="connsiteY19" fmla="*/ 319723 h 380619"/>
                <a:gd name="connsiteX20" fmla="*/ 6105 w 231783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83" h="380619">
                  <a:moveTo>
                    <a:pt x="5915" y="337820"/>
                  </a:moveTo>
                  <a:cubicBezTo>
                    <a:pt x="36839" y="364909"/>
                    <a:pt x="76400" y="380086"/>
                    <a:pt x="117484" y="380619"/>
                  </a:cubicBezTo>
                  <a:cubicBezTo>
                    <a:pt x="179269" y="380619"/>
                    <a:pt x="231784" y="340487"/>
                    <a:pt x="231784" y="285369"/>
                  </a:cubicBezTo>
                  <a:cubicBezTo>
                    <a:pt x="231784" y="224092"/>
                    <a:pt x="185810" y="197104"/>
                    <a:pt x="114500" y="168021"/>
                  </a:cubicBezTo>
                  <a:cubicBezTo>
                    <a:pt x="70050" y="149542"/>
                    <a:pt x="43126" y="128905"/>
                    <a:pt x="43126" y="93536"/>
                  </a:cubicBezTo>
                  <a:cubicBezTo>
                    <a:pt x="43126" y="71311"/>
                    <a:pt x="60017" y="35370"/>
                    <a:pt x="116087" y="35370"/>
                  </a:cubicBezTo>
                  <a:cubicBezTo>
                    <a:pt x="148282" y="35370"/>
                    <a:pt x="181620" y="57595"/>
                    <a:pt x="185302" y="59690"/>
                  </a:cubicBezTo>
                  <a:cubicBezTo>
                    <a:pt x="190445" y="63805"/>
                    <a:pt x="197939" y="62960"/>
                    <a:pt x="202066" y="57810"/>
                  </a:cubicBezTo>
                  <a:cubicBezTo>
                    <a:pt x="202765" y="56934"/>
                    <a:pt x="203336" y="55962"/>
                    <a:pt x="203781" y="54927"/>
                  </a:cubicBezTo>
                  <a:cubicBezTo>
                    <a:pt x="205940" y="51752"/>
                    <a:pt x="208035" y="48070"/>
                    <a:pt x="210131" y="44895"/>
                  </a:cubicBezTo>
                  <a:cubicBezTo>
                    <a:pt x="214385" y="39992"/>
                    <a:pt x="213877" y="32576"/>
                    <a:pt x="208924" y="28321"/>
                  </a:cubicBezTo>
                  <a:cubicBezTo>
                    <a:pt x="208353" y="27788"/>
                    <a:pt x="207654" y="27318"/>
                    <a:pt x="206956" y="26924"/>
                  </a:cubicBezTo>
                  <a:cubicBezTo>
                    <a:pt x="179905" y="9747"/>
                    <a:pt x="148599" y="426"/>
                    <a:pt x="116595" y="0"/>
                  </a:cubicBezTo>
                  <a:cubicBezTo>
                    <a:pt x="32584" y="0"/>
                    <a:pt x="4009" y="58102"/>
                    <a:pt x="4009" y="94043"/>
                  </a:cubicBezTo>
                  <a:cubicBezTo>
                    <a:pt x="4009" y="154305"/>
                    <a:pt x="38871" y="178054"/>
                    <a:pt x="97037" y="203454"/>
                  </a:cubicBezTo>
                  <a:cubicBezTo>
                    <a:pt x="157807" y="228854"/>
                    <a:pt x="189557" y="250508"/>
                    <a:pt x="189557" y="286957"/>
                  </a:cubicBezTo>
                  <a:cubicBezTo>
                    <a:pt x="189557" y="318135"/>
                    <a:pt x="161490" y="345123"/>
                    <a:pt x="118691" y="345123"/>
                  </a:cubicBezTo>
                  <a:cubicBezTo>
                    <a:pt x="71637" y="345123"/>
                    <a:pt x="33093" y="308102"/>
                    <a:pt x="29409" y="304927"/>
                  </a:cubicBezTo>
                  <a:cubicBezTo>
                    <a:pt x="21980" y="298577"/>
                    <a:pt x="16202" y="302832"/>
                    <a:pt x="10868" y="309689"/>
                  </a:cubicBezTo>
                  <a:cubicBezTo>
                    <a:pt x="8264" y="312864"/>
                    <a:pt x="5597" y="316548"/>
                    <a:pt x="2930" y="319723"/>
                  </a:cubicBezTo>
                  <a:cubicBezTo>
                    <a:pt x="-3420" y="329755"/>
                    <a:pt x="1914" y="334010"/>
                    <a:pt x="6105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96686800-03C9-496D-A4AF-2C05D1FFA9CD}"/>
                </a:ext>
              </a:extLst>
            </p:cNvPr>
            <p:cNvSpPr/>
            <p:nvPr/>
          </p:nvSpPr>
          <p:spPr>
            <a:xfrm>
              <a:off x="7434810" y="2421318"/>
              <a:ext cx="231798" cy="380619"/>
            </a:xfrm>
            <a:custGeom>
              <a:avLst/>
              <a:gdLst>
                <a:gd name="connsiteX0" fmla="*/ 5992 w 231798"/>
                <a:gd name="connsiteY0" fmla="*/ 337820 h 380619"/>
                <a:gd name="connsiteX1" fmla="*/ 117498 w 231798"/>
                <a:gd name="connsiteY1" fmla="*/ 380619 h 380619"/>
                <a:gd name="connsiteX2" fmla="*/ 231798 w 231798"/>
                <a:gd name="connsiteY2" fmla="*/ 285369 h 380619"/>
                <a:gd name="connsiteX3" fmla="*/ 114450 w 231798"/>
                <a:gd name="connsiteY3" fmla="*/ 168021 h 380619"/>
                <a:gd name="connsiteX4" fmla="*/ 43140 w 231798"/>
                <a:gd name="connsiteY4" fmla="*/ 93536 h 380619"/>
                <a:gd name="connsiteX5" fmla="*/ 116038 w 231798"/>
                <a:gd name="connsiteY5" fmla="*/ 35370 h 380619"/>
                <a:gd name="connsiteX6" fmla="*/ 185253 w 231798"/>
                <a:gd name="connsiteY6" fmla="*/ 59690 h 380619"/>
                <a:gd name="connsiteX7" fmla="*/ 202144 w 231798"/>
                <a:gd name="connsiteY7" fmla="*/ 57766 h 380619"/>
                <a:gd name="connsiteX8" fmla="*/ 203795 w 231798"/>
                <a:gd name="connsiteY8" fmla="*/ 54927 h 380619"/>
                <a:gd name="connsiteX9" fmla="*/ 210145 w 231798"/>
                <a:gd name="connsiteY9" fmla="*/ 44895 h 380619"/>
                <a:gd name="connsiteX10" fmla="*/ 208938 w 231798"/>
                <a:gd name="connsiteY10" fmla="*/ 28321 h 380619"/>
                <a:gd name="connsiteX11" fmla="*/ 206970 w 231798"/>
                <a:gd name="connsiteY11" fmla="*/ 26924 h 380619"/>
                <a:gd name="connsiteX12" fmla="*/ 116609 w 231798"/>
                <a:gd name="connsiteY12" fmla="*/ 0 h 380619"/>
                <a:gd name="connsiteX13" fmla="*/ 4024 w 231798"/>
                <a:gd name="connsiteY13" fmla="*/ 94043 h 380619"/>
                <a:gd name="connsiteX14" fmla="*/ 97051 w 231798"/>
                <a:gd name="connsiteY14" fmla="*/ 203454 h 380619"/>
                <a:gd name="connsiteX15" fmla="*/ 189508 w 231798"/>
                <a:gd name="connsiteY15" fmla="*/ 286957 h 380619"/>
                <a:gd name="connsiteX16" fmla="*/ 118705 w 231798"/>
                <a:gd name="connsiteY16" fmla="*/ 345123 h 380619"/>
                <a:gd name="connsiteX17" fmla="*/ 29360 w 231798"/>
                <a:gd name="connsiteY17" fmla="*/ 304927 h 380619"/>
                <a:gd name="connsiteX18" fmla="*/ 10882 w 231798"/>
                <a:gd name="connsiteY18" fmla="*/ 309689 h 380619"/>
                <a:gd name="connsiteX19" fmla="*/ 2945 w 231798"/>
                <a:gd name="connsiteY19" fmla="*/ 319723 h 380619"/>
                <a:gd name="connsiteX20" fmla="*/ 6120 w 231798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98" h="380619">
                  <a:moveTo>
                    <a:pt x="5992" y="337820"/>
                  </a:moveTo>
                  <a:cubicBezTo>
                    <a:pt x="36853" y="364935"/>
                    <a:pt x="76414" y="380111"/>
                    <a:pt x="117498" y="380619"/>
                  </a:cubicBezTo>
                  <a:cubicBezTo>
                    <a:pt x="179347" y="380619"/>
                    <a:pt x="231798" y="340487"/>
                    <a:pt x="231798" y="285369"/>
                  </a:cubicBezTo>
                  <a:cubicBezTo>
                    <a:pt x="231798" y="224092"/>
                    <a:pt x="185824" y="197104"/>
                    <a:pt x="114450" y="168021"/>
                  </a:cubicBezTo>
                  <a:cubicBezTo>
                    <a:pt x="70000" y="149542"/>
                    <a:pt x="43140" y="128905"/>
                    <a:pt x="43140" y="93536"/>
                  </a:cubicBezTo>
                  <a:cubicBezTo>
                    <a:pt x="43140" y="71311"/>
                    <a:pt x="60031" y="35370"/>
                    <a:pt x="116038" y="35370"/>
                  </a:cubicBezTo>
                  <a:cubicBezTo>
                    <a:pt x="148295" y="35370"/>
                    <a:pt x="181570" y="57595"/>
                    <a:pt x="185253" y="59690"/>
                  </a:cubicBezTo>
                  <a:cubicBezTo>
                    <a:pt x="190460" y="63817"/>
                    <a:pt x="198016" y="62954"/>
                    <a:pt x="202144" y="57766"/>
                  </a:cubicBezTo>
                  <a:cubicBezTo>
                    <a:pt x="202779" y="56902"/>
                    <a:pt x="203350" y="55943"/>
                    <a:pt x="203795" y="54927"/>
                  </a:cubicBezTo>
                  <a:cubicBezTo>
                    <a:pt x="205890" y="51752"/>
                    <a:pt x="207986" y="48070"/>
                    <a:pt x="210145" y="44895"/>
                  </a:cubicBezTo>
                  <a:cubicBezTo>
                    <a:pt x="214399" y="39992"/>
                    <a:pt x="213891" y="32576"/>
                    <a:pt x="208938" y="28321"/>
                  </a:cubicBezTo>
                  <a:cubicBezTo>
                    <a:pt x="208367" y="27788"/>
                    <a:pt x="207669" y="27318"/>
                    <a:pt x="206970" y="26924"/>
                  </a:cubicBezTo>
                  <a:cubicBezTo>
                    <a:pt x="179919" y="9760"/>
                    <a:pt x="148613" y="438"/>
                    <a:pt x="116609" y="0"/>
                  </a:cubicBezTo>
                  <a:cubicBezTo>
                    <a:pt x="32535" y="0"/>
                    <a:pt x="4024" y="58102"/>
                    <a:pt x="4024" y="94043"/>
                  </a:cubicBezTo>
                  <a:cubicBezTo>
                    <a:pt x="4024" y="154305"/>
                    <a:pt x="38885" y="178054"/>
                    <a:pt x="97051" y="203454"/>
                  </a:cubicBezTo>
                  <a:cubicBezTo>
                    <a:pt x="157820" y="228854"/>
                    <a:pt x="189508" y="250508"/>
                    <a:pt x="189508" y="286957"/>
                  </a:cubicBezTo>
                  <a:cubicBezTo>
                    <a:pt x="189508" y="318135"/>
                    <a:pt x="161504" y="345123"/>
                    <a:pt x="118705" y="345123"/>
                  </a:cubicBezTo>
                  <a:cubicBezTo>
                    <a:pt x="71651" y="345123"/>
                    <a:pt x="33107" y="308102"/>
                    <a:pt x="29360" y="304927"/>
                  </a:cubicBezTo>
                  <a:cubicBezTo>
                    <a:pt x="21995" y="298577"/>
                    <a:pt x="16152" y="302832"/>
                    <a:pt x="10882" y="309689"/>
                  </a:cubicBezTo>
                  <a:cubicBezTo>
                    <a:pt x="8215" y="312864"/>
                    <a:pt x="5611" y="316548"/>
                    <a:pt x="2945" y="319723"/>
                  </a:cubicBezTo>
                  <a:cubicBezTo>
                    <a:pt x="-3405" y="329755"/>
                    <a:pt x="1865" y="334010"/>
                    <a:pt x="6120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55A3DF27-966F-4C06-8F6F-E3B8538F622B}"/>
                </a:ext>
              </a:extLst>
            </p:cNvPr>
            <p:cNvSpPr/>
            <p:nvPr/>
          </p:nvSpPr>
          <p:spPr>
            <a:xfrm>
              <a:off x="7760716" y="2426716"/>
              <a:ext cx="41211" cy="369950"/>
            </a:xfrm>
            <a:custGeom>
              <a:avLst/>
              <a:gdLst>
                <a:gd name="connsiteX0" fmla="*/ 31178 w 41211"/>
                <a:gd name="connsiteY0" fmla="*/ 0 h 369950"/>
                <a:gd name="connsiteX1" fmla="*/ 41211 w 41211"/>
                <a:gd name="connsiteY1" fmla="*/ 0 h 369950"/>
                <a:gd name="connsiteX2" fmla="*/ 41211 w 41211"/>
                <a:gd name="connsiteY2" fmla="*/ 369951 h 369950"/>
                <a:gd name="connsiteX3" fmla="*/ 31178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8" y="0"/>
                  </a:moveTo>
                  <a:cubicBezTo>
                    <a:pt x="36719" y="0"/>
                    <a:pt x="41211" y="0"/>
                    <a:pt x="41211" y="0"/>
                  </a:cubicBezTo>
                  <a:lnTo>
                    <a:pt x="41211" y="369951"/>
                  </a:lnTo>
                  <a:cubicBezTo>
                    <a:pt x="41211" y="369951"/>
                    <a:pt x="36719" y="369951"/>
                    <a:pt x="31178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C433F05D-D22B-44C7-B812-BD3ADC64D74A}"/>
                </a:ext>
              </a:extLst>
            </p:cNvPr>
            <p:cNvSpPr/>
            <p:nvPr/>
          </p:nvSpPr>
          <p:spPr>
            <a:xfrm>
              <a:off x="8295195" y="2426716"/>
              <a:ext cx="203136" cy="369951"/>
            </a:xfrm>
            <a:custGeom>
              <a:avLst/>
              <a:gdLst>
                <a:gd name="connsiteX0" fmla="*/ 191 w 203136"/>
                <a:gd name="connsiteY0" fmla="*/ 359918 h 369951"/>
                <a:gd name="connsiteX1" fmla="*/ 10223 w 203136"/>
                <a:gd name="connsiteY1" fmla="*/ 369951 h 369951"/>
                <a:gd name="connsiteX2" fmla="*/ 193104 w 203136"/>
                <a:gd name="connsiteY2" fmla="*/ 369951 h 369951"/>
                <a:gd name="connsiteX3" fmla="*/ 203136 w 203136"/>
                <a:gd name="connsiteY3" fmla="*/ 359918 h 369951"/>
                <a:gd name="connsiteX4" fmla="*/ 203136 w 203136"/>
                <a:gd name="connsiteY4" fmla="*/ 344551 h 369951"/>
                <a:gd name="connsiteX5" fmla="*/ 193104 w 203136"/>
                <a:gd name="connsiteY5" fmla="*/ 334518 h 369951"/>
                <a:gd name="connsiteX6" fmla="*/ 40704 w 203136"/>
                <a:gd name="connsiteY6" fmla="*/ 334518 h 369951"/>
                <a:gd name="connsiteX7" fmla="*/ 40704 w 203136"/>
                <a:gd name="connsiteY7" fmla="*/ 10033 h 369951"/>
                <a:gd name="connsiteX8" fmla="*/ 30671 w 203136"/>
                <a:gd name="connsiteY8" fmla="*/ 0 h 369951"/>
                <a:gd name="connsiteX9" fmla="*/ 10033 w 203136"/>
                <a:gd name="connsiteY9" fmla="*/ 0 h 369951"/>
                <a:gd name="connsiteX10" fmla="*/ 0 w 203136"/>
                <a:gd name="connsiteY10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136" h="369951">
                  <a:moveTo>
                    <a:pt x="191" y="359918"/>
                  </a:moveTo>
                  <a:cubicBezTo>
                    <a:pt x="191" y="365462"/>
                    <a:pt x="4699" y="369951"/>
                    <a:pt x="10223" y="369951"/>
                  </a:cubicBezTo>
                  <a:lnTo>
                    <a:pt x="193104" y="369951"/>
                  </a:lnTo>
                  <a:cubicBezTo>
                    <a:pt x="198628" y="369951"/>
                    <a:pt x="203136" y="365462"/>
                    <a:pt x="203136" y="359918"/>
                  </a:cubicBezTo>
                  <a:lnTo>
                    <a:pt x="203136" y="344551"/>
                  </a:lnTo>
                  <a:cubicBezTo>
                    <a:pt x="203136" y="339007"/>
                    <a:pt x="198628" y="334518"/>
                    <a:pt x="193104" y="334518"/>
                  </a:cubicBezTo>
                  <a:lnTo>
                    <a:pt x="40704" y="334518"/>
                  </a:lnTo>
                  <a:lnTo>
                    <a:pt x="40704" y="10033"/>
                  </a:lnTo>
                  <a:cubicBezTo>
                    <a:pt x="40513" y="4578"/>
                    <a:pt x="36132" y="197"/>
                    <a:pt x="30671" y="0"/>
                  </a:cubicBezTo>
                  <a:lnTo>
                    <a:pt x="10033" y="0"/>
                  </a:lnTo>
                  <a:cubicBezTo>
                    <a:pt x="4509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9104146-45AD-4D55-8DF9-AC722CD1C0E6}"/>
                </a:ext>
              </a:extLst>
            </p:cNvPr>
            <p:cNvSpPr/>
            <p:nvPr/>
          </p:nvSpPr>
          <p:spPr>
            <a:xfrm>
              <a:off x="6315552" y="2421568"/>
              <a:ext cx="345748" cy="375126"/>
            </a:xfrm>
            <a:custGeom>
              <a:avLst/>
              <a:gdLst>
                <a:gd name="connsiteX0" fmla="*/ 267683 w 345748"/>
                <a:gd name="connsiteY0" fmla="*/ 284039 h 375126"/>
                <a:gd name="connsiteX1" fmla="*/ 78199 w 345748"/>
                <a:gd name="connsiteY1" fmla="*/ 284039 h 375126"/>
                <a:gd name="connsiteX2" fmla="*/ 170782 w 345748"/>
                <a:gd name="connsiteY2" fmla="*/ 75950 h 375126"/>
                <a:gd name="connsiteX3" fmla="*/ 174973 w 345748"/>
                <a:gd name="connsiteY3" fmla="*/ 75950 h 375126"/>
                <a:gd name="connsiteX4" fmla="*/ 267683 w 345748"/>
                <a:gd name="connsiteY4" fmla="*/ 284039 h 375126"/>
                <a:gd name="connsiteX5" fmla="*/ 344645 w 345748"/>
                <a:gd name="connsiteY5" fmla="*/ 361382 h 375126"/>
                <a:gd name="connsiteX6" fmla="*/ 185069 w 345748"/>
                <a:gd name="connsiteY6" fmla="*/ 5782 h 375126"/>
                <a:gd name="connsiteX7" fmla="*/ 176052 w 345748"/>
                <a:gd name="connsiteY7" fmla="*/ 4 h 375126"/>
                <a:gd name="connsiteX8" fmla="*/ 170782 w 345748"/>
                <a:gd name="connsiteY8" fmla="*/ 4 h 375126"/>
                <a:gd name="connsiteX9" fmla="*/ 161765 w 345748"/>
                <a:gd name="connsiteY9" fmla="*/ 5782 h 375126"/>
                <a:gd name="connsiteX10" fmla="*/ 1110 w 345748"/>
                <a:gd name="connsiteY10" fmla="*/ 361382 h 375126"/>
                <a:gd name="connsiteX11" fmla="*/ 4926 w 345748"/>
                <a:gd name="connsiteY11" fmla="*/ 374019 h 375126"/>
                <a:gd name="connsiteX12" fmla="*/ 10063 w 345748"/>
                <a:gd name="connsiteY12" fmla="*/ 375098 h 375126"/>
                <a:gd name="connsiteX13" fmla="*/ 31209 w 345748"/>
                <a:gd name="connsiteY13" fmla="*/ 375098 h 375126"/>
                <a:gd name="connsiteX14" fmla="*/ 40226 w 345748"/>
                <a:gd name="connsiteY14" fmla="*/ 369256 h 375126"/>
                <a:gd name="connsiteX15" fmla="*/ 62388 w 345748"/>
                <a:gd name="connsiteY15" fmla="*/ 319409 h 375126"/>
                <a:gd name="connsiteX16" fmla="*/ 283368 w 345748"/>
                <a:gd name="connsiteY16" fmla="*/ 319409 h 375126"/>
                <a:gd name="connsiteX17" fmla="*/ 305529 w 345748"/>
                <a:gd name="connsiteY17" fmla="*/ 369256 h 375126"/>
                <a:gd name="connsiteX18" fmla="*/ 314546 w 345748"/>
                <a:gd name="connsiteY18" fmla="*/ 375098 h 375126"/>
                <a:gd name="connsiteX19" fmla="*/ 335691 w 345748"/>
                <a:gd name="connsiteY19" fmla="*/ 375098 h 375126"/>
                <a:gd name="connsiteX20" fmla="*/ 345725 w 345748"/>
                <a:gd name="connsiteY20" fmla="*/ 366519 h 375126"/>
                <a:gd name="connsiteX21" fmla="*/ 344645 w 345748"/>
                <a:gd name="connsiteY21" fmla="*/ 361382 h 3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748" h="375126">
                  <a:moveTo>
                    <a:pt x="267683" y="284039"/>
                  </a:moveTo>
                  <a:lnTo>
                    <a:pt x="78199" y="284039"/>
                  </a:lnTo>
                  <a:lnTo>
                    <a:pt x="170782" y="75950"/>
                  </a:lnTo>
                  <a:lnTo>
                    <a:pt x="174973" y="75950"/>
                  </a:lnTo>
                  <a:cubicBezTo>
                    <a:pt x="190657" y="110748"/>
                    <a:pt x="234981" y="210443"/>
                    <a:pt x="267683" y="284039"/>
                  </a:cubicBezTo>
                  <a:moveTo>
                    <a:pt x="344645" y="361382"/>
                  </a:moveTo>
                  <a:lnTo>
                    <a:pt x="185069" y="5782"/>
                  </a:lnTo>
                  <a:cubicBezTo>
                    <a:pt x="183533" y="2188"/>
                    <a:pt x="179958" y="-104"/>
                    <a:pt x="176052" y="4"/>
                  </a:cubicBezTo>
                  <a:lnTo>
                    <a:pt x="170782" y="4"/>
                  </a:lnTo>
                  <a:cubicBezTo>
                    <a:pt x="166877" y="-104"/>
                    <a:pt x="163302" y="2188"/>
                    <a:pt x="161765" y="5782"/>
                  </a:cubicBezTo>
                  <a:lnTo>
                    <a:pt x="1110" y="361382"/>
                  </a:lnTo>
                  <a:cubicBezTo>
                    <a:pt x="-1328" y="365929"/>
                    <a:pt x="386" y="371587"/>
                    <a:pt x="4926" y="374019"/>
                  </a:cubicBezTo>
                  <a:cubicBezTo>
                    <a:pt x="6501" y="374863"/>
                    <a:pt x="8285" y="375238"/>
                    <a:pt x="10063" y="375098"/>
                  </a:cubicBezTo>
                  <a:lnTo>
                    <a:pt x="31209" y="375098"/>
                  </a:lnTo>
                  <a:cubicBezTo>
                    <a:pt x="35108" y="375124"/>
                    <a:pt x="38658" y="372831"/>
                    <a:pt x="40226" y="369256"/>
                  </a:cubicBezTo>
                  <a:lnTo>
                    <a:pt x="62388" y="319409"/>
                  </a:lnTo>
                  <a:lnTo>
                    <a:pt x="283368" y="319409"/>
                  </a:lnTo>
                  <a:cubicBezTo>
                    <a:pt x="296639" y="349190"/>
                    <a:pt x="305529" y="369256"/>
                    <a:pt x="305529" y="369256"/>
                  </a:cubicBezTo>
                  <a:cubicBezTo>
                    <a:pt x="307116" y="372825"/>
                    <a:pt x="310672" y="375124"/>
                    <a:pt x="314546" y="375098"/>
                  </a:cubicBezTo>
                  <a:lnTo>
                    <a:pt x="335691" y="375098"/>
                  </a:lnTo>
                  <a:cubicBezTo>
                    <a:pt x="340835" y="375498"/>
                    <a:pt x="345343" y="371656"/>
                    <a:pt x="345725" y="366519"/>
                  </a:cubicBezTo>
                  <a:cubicBezTo>
                    <a:pt x="345852" y="364741"/>
                    <a:pt x="345470" y="362957"/>
                    <a:pt x="344645" y="361382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B78BD58F-2569-4762-A5B2-8EDE60B06231}"/>
                </a:ext>
              </a:extLst>
            </p:cNvPr>
            <p:cNvSpPr/>
            <p:nvPr/>
          </p:nvSpPr>
          <p:spPr>
            <a:xfrm>
              <a:off x="7877672" y="2421568"/>
              <a:ext cx="345918" cy="375323"/>
            </a:xfrm>
            <a:custGeom>
              <a:avLst/>
              <a:gdLst>
                <a:gd name="connsiteX0" fmla="*/ 267663 w 345918"/>
                <a:gd name="connsiteY0" fmla="*/ 284039 h 375323"/>
                <a:gd name="connsiteX1" fmla="*/ 78179 w 345918"/>
                <a:gd name="connsiteY1" fmla="*/ 284039 h 375323"/>
                <a:gd name="connsiteX2" fmla="*/ 170762 w 345918"/>
                <a:gd name="connsiteY2" fmla="*/ 75950 h 375323"/>
                <a:gd name="connsiteX3" fmla="*/ 175016 w 345918"/>
                <a:gd name="connsiteY3" fmla="*/ 75950 h 375323"/>
                <a:gd name="connsiteX4" fmla="*/ 267663 w 345918"/>
                <a:gd name="connsiteY4" fmla="*/ 284039 h 375323"/>
                <a:gd name="connsiteX5" fmla="*/ 344688 w 345918"/>
                <a:gd name="connsiteY5" fmla="*/ 361383 h 375323"/>
                <a:gd name="connsiteX6" fmla="*/ 185049 w 345918"/>
                <a:gd name="connsiteY6" fmla="*/ 5783 h 375323"/>
                <a:gd name="connsiteX7" fmla="*/ 176096 w 345918"/>
                <a:gd name="connsiteY7" fmla="*/ 4 h 375323"/>
                <a:gd name="connsiteX8" fmla="*/ 170762 w 345918"/>
                <a:gd name="connsiteY8" fmla="*/ 4 h 375323"/>
                <a:gd name="connsiteX9" fmla="*/ 161809 w 345918"/>
                <a:gd name="connsiteY9" fmla="*/ 5783 h 375323"/>
                <a:gd name="connsiteX10" fmla="*/ 1153 w 345918"/>
                <a:gd name="connsiteY10" fmla="*/ 361383 h 375323"/>
                <a:gd name="connsiteX11" fmla="*/ 4773 w 345918"/>
                <a:gd name="connsiteY11" fmla="*/ 373981 h 375323"/>
                <a:gd name="connsiteX12" fmla="*/ 10107 w 345918"/>
                <a:gd name="connsiteY12" fmla="*/ 375099 h 375323"/>
                <a:gd name="connsiteX13" fmla="*/ 31252 w 345918"/>
                <a:gd name="connsiteY13" fmla="*/ 375099 h 375323"/>
                <a:gd name="connsiteX14" fmla="*/ 40270 w 345918"/>
                <a:gd name="connsiteY14" fmla="*/ 369257 h 375323"/>
                <a:gd name="connsiteX15" fmla="*/ 62431 w 345918"/>
                <a:gd name="connsiteY15" fmla="*/ 319409 h 375323"/>
                <a:gd name="connsiteX16" fmla="*/ 282077 w 345918"/>
                <a:gd name="connsiteY16" fmla="*/ 319409 h 375323"/>
                <a:gd name="connsiteX17" fmla="*/ 283474 w 345918"/>
                <a:gd name="connsiteY17" fmla="*/ 319409 h 375323"/>
                <a:gd name="connsiteX18" fmla="*/ 305699 w 345918"/>
                <a:gd name="connsiteY18" fmla="*/ 369447 h 375323"/>
                <a:gd name="connsiteX19" fmla="*/ 314653 w 345918"/>
                <a:gd name="connsiteY19" fmla="*/ 375289 h 375323"/>
                <a:gd name="connsiteX20" fmla="*/ 335798 w 345918"/>
                <a:gd name="connsiteY20" fmla="*/ 375289 h 375323"/>
                <a:gd name="connsiteX21" fmla="*/ 345895 w 345918"/>
                <a:gd name="connsiteY21" fmla="*/ 366780 h 375323"/>
                <a:gd name="connsiteX22" fmla="*/ 344815 w 345918"/>
                <a:gd name="connsiteY22" fmla="*/ 361573 h 3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18" h="375323">
                  <a:moveTo>
                    <a:pt x="267663" y="284039"/>
                  </a:moveTo>
                  <a:lnTo>
                    <a:pt x="78179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70" y="-110"/>
                    <a:pt x="176096" y="4"/>
                  </a:cubicBezTo>
                  <a:lnTo>
                    <a:pt x="170762" y="4"/>
                  </a:lnTo>
                  <a:cubicBezTo>
                    <a:pt x="166888" y="-91"/>
                    <a:pt x="163333" y="2201"/>
                    <a:pt x="161809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7" y="375099"/>
                  </a:cubicBezTo>
                  <a:lnTo>
                    <a:pt x="31252" y="375099"/>
                  </a:lnTo>
                  <a:cubicBezTo>
                    <a:pt x="35126" y="375124"/>
                    <a:pt x="38682" y="372832"/>
                    <a:pt x="40270" y="369257"/>
                  </a:cubicBezTo>
                  <a:lnTo>
                    <a:pt x="62431" y="319409"/>
                  </a:lnTo>
                  <a:lnTo>
                    <a:pt x="282077" y="319409"/>
                  </a:lnTo>
                  <a:cubicBezTo>
                    <a:pt x="282522" y="319441"/>
                    <a:pt x="283030" y="319441"/>
                    <a:pt x="283474" y="319409"/>
                  </a:cubicBezTo>
                  <a:lnTo>
                    <a:pt x="305699" y="369447"/>
                  </a:lnTo>
                  <a:cubicBezTo>
                    <a:pt x="307223" y="373009"/>
                    <a:pt x="310779" y="375308"/>
                    <a:pt x="314653" y="375289"/>
                  </a:cubicBezTo>
                  <a:lnTo>
                    <a:pt x="335798" y="375289"/>
                  </a:lnTo>
                  <a:cubicBezTo>
                    <a:pt x="340942" y="375727"/>
                    <a:pt x="345450" y="371917"/>
                    <a:pt x="345895" y="366780"/>
                  </a:cubicBezTo>
                  <a:cubicBezTo>
                    <a:pt x="346022" y="364977"/>
                    <a:pt x="345641" y="363167"/>
                    <a:pt x="344815" y="36157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C5C5E64C-E3BC-4EB1-B53D-FF932D05F42F}"/>
                </a:ext>
              </a:extLst>
            </p:cNvPr>
            <p:cNvSpPr/>
            <p:nvPr/>
          </p:nvSpPr>
          <p:spPr>
            <a:xfrm>
              <a:off x="8528738" y="2421568"/>
              <a:ext cx="345601" cy="375135"/>
            </a:xfrm>
            <a:custGeom>
              <a:avLst/>
              <a:gdLst>
                <a:gd name="connsiteX0" fmla="*/ 267408 w 345601"/>
                <a:gd name="connsiteY0" fmla="*/ 284039 h 375135"/>
                <a:gd name="connsiteX1" fmla="*/ 77925 w 345601"/>
                <a:gd name="connsiteY1" fmla="*/ 284039 h 375135"/>
                <a:gd name="connsiteX2" fmla="*/ 170762 w 345601"/>
                <a:gd name="connsiteY2" fmla="*/ 75950 h 375135"/>
                <a:gd name="connsiteX3" fmla="*/ 175016 w 345601"/>
                <a:gd name="connsiteY3" fmla="*/ 75950 h 375135"/>
                <a:gd name="connsiteX4" fmla="*/ 267663 w 345601"/>
                <a:gd name="connsiteY4" fmla="*/ 284039 h 375135"/>
                <a:gd name="connsiteX5" fmla="*/ 344688 w 345601"/>
                <a:gd name="connsiteY5" fmla="*/ 361383 h 375135"/>
                <a:gd name="connsiteX6" fmla="*/ 185049 w 345601"/>
                <a:gd name="connsiteY6" fmla="*/ 5783 h 375135"/>
                <a:gd name="connsiteX7" fmla="*/ 176095 w 345601"/>
                <a:gd name="connsiteY7" fmla="*/ 4 h 375135"/>
                <a:gd name="connsiteX8" fmla="*/ 170762 w 345601"/>
                <a:gd name="connsiteY8" fmla="*/ 4 h 375135"/>
                <a:gd name="connsiteX9" fmla="*/ 161808 w 345601"/>
                <a:gd name="connsiteY9" fmla="*/ 5783 h 375135"/>
                <a:gd name="connsiteX10" fmla="*/ 1153 w 345601"/>
                <a:gd name="connsiteY10" fmla="*/ 361383 h 375135"/>
                <a:gd name="connsiteX11" fmla="*/ 4773 w 345601"/>
                <a:gd name="connsiteY11" fmla="*/ 373981 h 375135"/>
                <a:gd name="connsiteX12" fmla="*/ 10106 w 345601"/>
                <a:gd name="connsiteY12" fmla="*/ 375099 h 375135"/>
                <a:gd name="connsiteX13" fmla="*/ 31062 w 345601"/>
                <a:gd name="connsiteY13" fmla="*/ 375099 h 375135"/>
                <a:gd name="connsiteX14" fmla="*/ 40079 w 345601"/>
                <a:gd name="connsiteY14" fmla="*/ 369257 h 375135"/>
                <a:gd name="connsiteX15" fmla="*/ 62240 w 345601"/>
                <a:gd name="connsiteY15" fmla="*/ 319409 h 375135"/>
                <a:gd name="connsiteX16" fmla="*/ 270393 w 345601"/>
                <a:gd name="connsiteY16" fmla="*/ 319409 h 375135"/>
                <a:gd name="connsiteX17" fmla="*/ 281823 w 345601"/>
                <a:gd name="connsiteY17" fmla="*/ 316298 h 375135"/>
                <a:gd name="connsiteX18" fmla="*/ 305381 w 345601"/>
                <a:gd name="connsiteY18" fmla="*/ 369257 h 375135"/>
                <a:gd name="connsiteX19" fmla="*/ 314335 w 345601"/>
                <a:gd name="connsiteY19" fmla="*/ 375099 h 375135"/>
                <a:gd name="connsiteX20" fmla="*/ 335480 w 345601"/>
                <a:gd name="connsiteY20" fmla="*/ 375099 h 375135"/>
                <a:gd name="connsiteX21" fmla="*/ 345577 w 345601"/>
                <a:gd name="connsiteY21" fmla="*/ 366589 h 375135"/>
                <a:gd name="connsiteX22" fmla="*/ 344498 w 345601"/>
                <a:gd name="connsiteY22" fmla="*/ 361383 h 37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601" h="375135">
                  <a:moveTo>
                    <a:pt x="267408" y="284039"/>
                  </a:moveTo>
                  <a:lnTo>
                    <a:pt x="77925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69" y="-110"/>
                    <a:pt x="176095" y="4"/>
                  </a:cubicBezTo>
                  <a:lnTo>
                    <a:pt x="170762" y="4"/>
                  </a:lnTo>
                  <a:cubicBezTo>
                    <a:pt x="166888" y="-110"/>
                    <a:pt x="163332" y="2188"/>
                    <a:pt x="161808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6" y="375099"/>
                  </a:cubicBezTo>
                  <a:lnTo>
                    <a:pt x="31062" y="375099"/>
                  </a:lnTo>
                  <a:cubicBezTo>
                    <a:pt x="34935" y="375124"/>
                    <a:pt x="38491" y="372832"/>
                    <a:pt x="40079" y="369257"/>
                  </a:cubicBezTo>
                  <a:lnTo>
                    <a:pt x="62240" y="319409"/>
                  </a:lnTo>
                  <a:lnTo>
                    <a:pt x="270393" y="319409"/>
                  </a:lnTo>
                  <a:cubicBezTo>
                    <a:pt x="274457" y="319523"/>
                    <a:pt x="278394" y="318438"/>
                    <a:pt x="281823" y="316298"/>
                  </a:cubicBezTo>
                  <a:cubicBezTo>
                    <a:pt x="295793" y="348048"/>
                    <a:pt x="305381" y="369257"/>
                    <a:pt x="305381" y="369257"/>
                  </a:cubicBezTo>
                  <a:cubicBezTo>
                    <a:pt x="306905" y="372844"/>
                    <a:pt x="310462" y="375149"/>
                    <a:pt x="314335" y="375099"/>
                  </a:cubicBezTo>
                  <a:lnTo>
                    <a:pt x="335480" y="375099"/>
                  </a:lnTo>
                  <a:cubicBezTo>
                    <a:pt x="340624" y="375537"/>
                    <a:pt x="345132" y="371727"/>
                    <a:pt x="345577" y="366589"/>
                  </a:cubicBezTo>
                  <a:cubicBezTo>
                    <a:pt x="345704" y="364786"/>
                    <a:pt x="345323" y="362976"/>
                    <a:pt x="344498" y="36138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2A537631-2A73-4DDC-B721-2A0425424127}"/>
                </a:ext>
              </a:extLst>
            </p:cNvPr>
            <p:cNvSpPr/>
            <p:nvPr/>
          </p:nvSpPr>
          <p:spPr>
            <a:xfrm>
              <a:off x="4439411" y="2177160"/>
              <a:ext cx="849376" cy="849376"/>
            </a:xfrm>
            <a:custGeom>
              <a:avLst/>
              <a:gdLst>
                <a:gd name="connsiteX0" fmla="*/ 424688 w 849376"/>
                <a:gd name="connsiteY0" fmla="*/ 849376 h 849376"/>
                <a:gd name="connsiteX1" fmla="*/ 0 w 849376"/>
                <a:gd name="connsiteY1" fmla="*/ 424688 h 849376"/>
                <a:gd name="connsiteX2" fmla="*/ 424688 w 849376"/>
                <a:gd name="connsiteY2" fmla="*/ 0 h 849376"/>
                <a:gd name="connsiteX3" fmla="*/ 849376 w 849376"/>
                <a:gd name="connsiteY3" fmla="*/ 424688 h 849376"/>
                <a:gd name="connsiteX4" fmla="*/ 424688 w 849376"/>
                <a:gd name="connsiteY4" fmla="*/ 849376 h 849376"/>
                <a:gd name="connsiteX5" fmla="*/ 424688 w 849376"/>
                <a:gd name="connsiteY5" fmla="*/ 34671 h 849376"/>
                <a:gd name="connsiteX6" fmla="*/ 34608 w 849376"/>
                <a:gd name="connsiteY6" fmla="*/ 424752 h 849376"/>
                <a:gd name="connsiteX7" fmla="*/ 424688 w 849376"/>
                <a:gd name="connsiteY7" fmla="*/ 814832 h 849376"/>
                <a:gd name="connsiteX8" fmla="*/ 814769 w 849376"/>
                <a:gd name="connsiteY8" fmla="*/ 424752 h 849376"/>
                <a:gd name="connsiteX9" fmla="*/ 814769 w 849376"/>
                <a:gd name="connsiteY9" fmla="*/ 424688 h 849376"/>
                <a:gd name="connsiteX10" fmla="*/ 424688 w 849376"/>
                <a:gd name="connsiteY10" fmla="*/ 34671 h 84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376" h="849376">
                  <a:moveTo>
                    <a:pt x="424688" y="849376"/>
                  </a:moveTo>
                  <a:cubicBezTo>
                    <a:pt x="190138" y="849376"/>
                    <a:pt x="0" y="659238"/>
                    <a:pt x="0" y="424688"/>
                  </a:cubicBezTo>
                  <a:cubicBezTo>
                    <a:pt x="0" y="190138"/>
                    <a:pt x="190138" y="0"/>
                    <a:pt x="424688" y="0"/>
                  </a:cubicBezTo>
                  <a:cubicBezTo>
                    <a:pt x="659238" y="0"/>
                    <a:pt x="849376" y="190138"/>
                    <a:pt x="849376" y="424688"/>
                  </a:cubicBezTo>
                  <a:cubicBezTo>
                    <a:pt x="848957" y="659060"/>
                    <a:pt x="659060" y="848957"/>
                    <a:pt x="424688" y="849376"/>
                  </a:cubicBezTo>
                  <a:close/>
                  <a:moveTo>
                    <a:pt x="424688" y="34671"/>
                  </a:moveTo>
                  <a:cubicBezTo>
                    <a:pt x="209252" y="34671"/>
                    <a:pt x="34608" y="209315"/>
                    <a:pt x="34608" y="424752"/>
                  </a:cubicBezTo>
                  <a:cubicBezTo>
                    <a:pt x="34608" y="640188"/>
                    <a:pt x="209252" y="814832"/>
                    <a:pt x="424688" y="814832"/>
                  </a:cubicBezTo>
                  <a:cubicBezTo>
                    <a:pt x="640125" y="814832"/>
                    <a:pt x="814769" y="640188"/>
                    <a:pt x="814769" y="424752"/>
                  </a:cubicBezTo>
                  <a:cubicBezTo>
                    <a:pt x="814769" y="424733"/>
                    <a:pt x="814769" y="424707"/>
                    <a:pt x="814769" y="424688"/>
                  </a:cubicBezTo>
                  <a:cubicBezTo>
                    <a:pt x="814521" y="209366"/>
                    <a:pt x="640010" y="34881"/>
                    <a:pt x="424688" y="3467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433E8AF3-36A5-46F3-B853-EA4414451794}"/>
                </a:ext>
              </a:extLst>
            </p:cNvPr>
            <p:cNvSpPr/>
            <p:nvPr/>
          </p:nvSpPr>
          <p:spPr>
            <a:xfrm>
              <a:off x="4804730" y="2422395"/>
              <a:ext cx="345436" cy="374599"/>
            </a:xfrm>
            <a:custGeom>
              <a:avLst/>
              <a:gdLst>
                <a:gd name="connsiteX0" fmla="*/ 333118 w 345436"/>
                <a:gd name="connsiteY0" fmla="*/ 374589 h 374599"/>
                <a:gd name="connsiteX1" fmla="*/ 312290 w 345436"/>
                <a:gd name="connsiteY1" fmla="*/ 374589 h 374599"/>
                <a:gd name="connsiteX2" fmla="*/ 301241 w 345436"/>
                <a:gd name="connsiteY2" fmla="*/ 367350 h 374599"/>
                <a:gd name="connsiteX3" fmla="*/ 173225 w 345436"/>
                <a:gd name="connsiteY3" fmla="*/ 79822 h 374599"/>
                <a:gd name="connsiteX4" fmla="*/ 172209 w 345436"/>
                <a:gd name="connsiteY4" fmla="*/ 79822 h 374599"/>
                <a:gd name="connsiteX5" fmla="*/ 44193 w 345436"/>
                <a:gd name="connsiteY5" fmla="*/ 367478 h 374599"/>
                <a:gd name="connsiteX6" fmla="*/ 33144 w 345436"/>
                <a:gd name="connsiteY6" fmla="*/ 374589 h 374599"/>
                <a:gd name="connsiteX7" fmla="*/ 12316 w 345436"/>
                <a:gd name="connsiteY7" fmla="*/ 374589 h 374599"/>
                <a:gd name="connsiteX8" fmla="*/ 1775 w 345436"/>
                <a:gd name="connsiteY8" fmla="*/ 369256 h 374599"/>
                <a:gd name="connsiteX9" fmla="*/ 1267 w 345436"/>
                <a:gd name="connsiteY9" fmla="*/ 357635 h 374599"/>
                <a:gd name="connsiteX10" fmla="*/ 159573 w 345436"/>
                <a:gd name="connsiteY10" fmla="*/ 7178 h 374599"/>
                <a:gd name="connsiteX11" fmla="*/ 170622 w 345436"/>
                <a:gd name="connsiteY11" fmla="*/ 3 h 374599"/>
                <a:gd name="connsiteX12" fmla="*/ 175829 w 345436"/>
                <a:gd name="connsiteY12" fmla="*/ 3 h 374599"/>
                <a:gd name="connsiteX13" fmla="*/ 186814 w 345436"/>
                <a:gd name="connsiteY13" fmla="*/ 7051 h 374599"/>
                <a:gd name="connsiteX14" fmla="*/ 344167 w 345436"/>
                <a:gd name="connsiteY14" fmla="*/ 357698 h 374599"/>
                <a:gd name="connsiteX15" fmla="*/ 343659 w 345436"/>
                <a:gd name="connsiteY15" fmla="*/ 369256 h 374599"/>
                <a:gd name="connsiteX16" fmla="*/ 333118 w 345436"/>
                <a:gd name="connsiteY16" fmla="*/ 374589 h 3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436" h="374599">
                  <a:moveTo>
                    <a:pt x="333118" y="374589"/>
                  </a:moveTo>
                  <a:lnTo>
                    <a:pt x="312290" y="374589"/>
                  </a:lnTo>
                  <a:cubicBezTo>
                    <a:pt x="307477" y="374653"/>
                    <a:pt x="303102" y="371789"/>
                    <a:pt x="301241" y="367350"/>
                  </a:cubicBezTo>
                  <a:cubicBezTo>
                    <a:pt x="300225" y="365128"/>
                    <a:pt x="199641" y="138242"/>
                    <a:pt x="173225" y="79822"/>
                  </a:cubicBezTo>
                  <a:lnTo>
                    <a:pt x="172209" y="79822"/>
                  </a:lnTo>
                  <a:lnTo>
                    <a:pt x="44193" y="367478"/>
                  </a:lnTo>
                  <a:cubicBezTo>
                    <a:pt x="42263" y="371846"/>
                    <a:pt x="37919" y="374640"/>
                    <a:pt x="33144" y="374589"/>
                  </a:cubicBezTo>
                  <a:lnTo>
                    <a:pt x="12316" y="374589"/>
                  </a:lnTo>
                  <a:cubicBezTo>
                    <a:pt x="8119" y="374761"/>
                    <a:pt x="4125" y="372742"/>
                    <a:pt x="1775" y="369256"/>
                  </a:cubicBezTo>
                  <a:cubicBezTo>
                    <a:pt x="-397" y="365731"/>
                    <a:pt x="-587" y="361337"/>
                    <a:pt x="1267" y="357635"/>
                  </a:cubicBezTo>
                  <a:lnTo>
                    <a:pt x="159573" y="7178"/>
                  </a:lnTo>
                  <a:cubicBezTo>
                    <a:pt x="161471" y="2778"/>
                    <a:pt x="165827" y="-54"/>
                    <a:pt x="170622" y="3"/>
                  </a:cubicBezTo>
                  <a:lnTo>
                    <a:pt x="175829" y="3"/>
                  </a:lnTo>
                  <a:cubicBezTo>
                    <a:pt x="180585" y="-105"/>
                    <a:pt x="184928" y="2683"/>
                    <a:pt x="186814" y="7051"/>
                  </a:cubicBezTo>
                  <a:lnTo>
                    <a:pt x="344167" y="357698"/>
                  </a:lnTo>
                  <a:cubicBezTo>
                    <a:pt x="346028" y="361375"/>
                    <a:pt x="345831" y="365757"/>
                    <a:pt x="343659" y="369256"/>
                  </a:cubicBezTo>
                  <a:cubicBezTo>
                    <a:pt x="341310" y="372742"/>
                    <a:pt x="337315" y="374761"/>
                    <a:pt x="333118" y="37458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709D2C9E-1ED8-4BFB-AE5F-1D2FA45B92FC}"/>
                </a:ext>
              </a:extLst>
            </p:cNvPr>
            <p:cNvSpPr/>
            <p:nvPr/>
          </p:nvSpPr>
          <p:spPr>
            <a:xfrm>
              <a:off x="4623561" y="2427604"/>
              <a:ext cx="229806" cy="369379"/>
            </a:xfrm>
            <a:custGeom>
              <a:avLst/>
              <a:gdLst>
                <a:gd name="connsiteX0" fmla="*/ 32639 w 229806"/>
                <a:gd name="connsiteY0" fmla="*/ 369380 h 369379"/>
                <a:gd name="connsiteX1" fmla="*/ 12319 w 229806"/>
                <a:gd name="connsiteY1" fmla="*/ 369380 h 369379"/>
                <a:gd name="connsiteX2" fmla="*/ 0 w 229806"/>
                <a:gd name="connsiteY2" fmla="*/ 357124 h 369379"/>
                <a:gd name="connsiteX3" fmla="*/ 0 w 229806"/>
                <a:gd name="connsiteY3" fmla="*/ 12319 h 369379"/>
                <a:gd name="connsiteX4" fmla="*/ 12319 w 229806"/>
                <a:gd name="connsiteY4" fmla="*/ 0 h 369379"/>
                <a:gd name="connsiteX5" fmla="*/ 217488 w 229806"/>
                <a:gd name="connsiteY5" fmla="*/ 0 h 369379"/>
                <a:gd name="connsiteX6" fmla="*/ 229807 w 229806"/>
                <a:gd name="connsiteY6" fmla="*/ 12319 h 369379"/>
                <a:gd name="connsiteX7" fmla="*/ 229807 w 229806"/>
                <a:gd name="connsiteY7" fmla="*/ 27432 h 369379"/>
                <a:gd name="connsiteX8" fmla="*/ 217488 w 229806"/>
                <a:gd name="connsiteY8" fmla="*/ 39688 h 369379"/>
                <a:gd name="connsiteX9" fmla="*/ 44895 w 229806"/>
                <a:gd name="connsiteY9" fmla="*/ 39688 h 369379"/>
                <a:gd name="connsiteX10" fmla="*/ 44895 w 229806"/>
                <a:gd name="connsiteY10" fmla="*/ 177610 h 369379"/>
                <a:gd name="connsiteX11" fmla="*/ 191960 w 229806"/>
                <a:gd name="connsiteY11" fmla="*/ 177610 h 369379"/>
                <a:gd name="connsiteX12" fmla="*/ 204279 w 229806"/>
                <a:gd name="connsiteY12" fmla="*/ 189929 h 369379"/>
                <a:gd name="connsiteX13" fmla="*/ 204279 w 229806"/>
                <a:gd name="connsiteY13" fmla="*/ 205042 h 369379"/>
                <a:gd name="connsiteX14" fmla="*/ 191960 w 229806"/>
                <a:gd name="connsiteY14" fmla="*/ 217297 h 369379"/>
                <a:gd name="connsiteX15" fmla="*/ 44895 w 229806"/>
                <a:gd name="connsiteY15" fmla="*/ 217297 h 369379"/>
                <a:gd name="connsiteX16" fmla="*/ 44895 w 229806"/>
                <a:gd name="connsiteY16" fmla="*/ 356997 h 369379"/>
                <a:gd name="connsiteX17" fmla="*/ 32639 w 229806"/>
                <a:gd name="connsiteY17" fmla="*/ 369380 h 36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806" h="369379">
                  <a:moveTo>
                    <a:pt x="32639" y="369380"/>
                  </a:moveTo>
                  <a:lnTo>
                    <a:pt x="12319" y="369380"/>
                  </a:lnTo>
                  <a:cubicBezTo>
                    <a:pt x="5537" y="369380"/>
                    <a:pt x="32" y="363906"/>
                    <a:pt x="0" y="357124"/>
                  </a:cubicBezTo>
                  <a:lnTo>
                    <a:pt x="0" y="12319"/>
                  </a:lnTo>
                  <a:cubicBezTo>
                    <a:pt x="0" y="5518"/>
                    <a:pt x="5518" y="0"/>
                    <a:pt x="12319" y="0"/>
                  </a:cubicBezTo>
                  <a:lnTo>
                    <a:pt x="217488" y="0"/>
                  </a:lnTo>
                  <a:cubicBezTo>
                    <a:pt x="224288" y="0"/>
                    <a:pt x="229807" y="5518"/>
                    <a:pt x="229807" y="12319"/>
                  </a:cubicBezTo>
                  <a:lnTo>
                    <a:pt x="229807" y="27432"/>
                  </a:lnTo>
                  <a:cubicBezTo>
                    <a:pt x="229775" y="34214"/>
                    <a:pt x="224269" y="39688"/>
                    <a:pt x="217488" y="39688"/>
                  </a:cubicBezTo>
                  <a:lnTo>
                    <a:pt x="44895" y="39688"/>
                  </a:lnTo>
                  <a:lnTo>
                    <a:pt x="44895" y="177610"/>
                  </a:lnTo>
                  <a:lnTo>
                    <a:pt x="191960" y="177610"/>
                  </a:lnTo>
                  <a:cubicBezTo>
                    <a:pt x="198679" y="177806"/>
                    <a:pt x="204083" y="183210"/>
                    <a:pt x="204279" y="189929"/>
                  </a:cubicBezTo>
                  <a:lnTo>
                    <a:pt x="204279" y="205042"/>
                  </a:lnTo>
                  <a:cubicBezTo>
                    <a:pt x="204051" y="211735"/>
                    <a:pt x="198653" y="217100"/>
                    <a:pt x="191960" y="217297"/>
                  </a:cubicBezTo>
                  <a:lnTo>
                    <a:pt x="44895" y="217297"/>
                  </a:lnTo>
                  <a:lnTo>
                    <a:pt x="44895" y="356997"/>
                  </a:lnTo>
                  <a:cubicBezTo>
                    <a:pt x="44729" y="363715"/>
                    <a:pt x="39357" y="369145"/>
                    <a:pt x="32639" y="36938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grpSp>
        <p:nvGrpSpPr>
          <p:cNvPr id="31" name="Graphic 20">
            <a:extLst>
              <a:ext uri="{FF2B5EF4-FFF2-40B4-BE49-F238E27FC236}">
                <a16:creationId xmlns:a16="http://schemas.microsoft.com/office/drawing/2014/main" id="{6FEAACBD-B1E3-4D45-A253-34F09641B7EB}"/>
              </a:ext>
            </a:extLst>
          </p:cNvPr>
          <p:cNvGrpSpPr/>
          <p:nvPr userDrawn="1"/>
        </p:nvGrpSpPr>
        <p:grpSpPr>
          <a:xfrm>
            <a:off x="5123519" y="1746369"/>
            <a:ext cx="1726061" cy="203065"/>
            <a:chOff x="7435850" y="2901566"/>
            <a:chExt cx="1428750" cy="168087"/>
          </a:xfrm>
          <a:solidFill>
            <a:srgbClr val="FDFDFC"/>
          </a:solidFill>
        </p:grpSpPr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C5773CD8-7AF4-4EC0-AE1C-8BE4D6E62539}"/>
                </a:ext>
              </a:extLst>
            </p:cNvPr>
            <p:cNvSpPr/>
            <p:nvPr/>
          </p:nvSpPr>
          <p:spPr>
            <a:xfrm>
              <a:off x="7435850" y="2912300"/>
              <a:ext cx="40893" cy="118554"/>
            </a:xfrm>
            <a:custGeom>
              <a:avLst/>
              <a:gdLst>
                <a:gd name="connsiteX0" fmla="*/ 40894 w 40893"/>
                <a:gd name="connsiteY0" fmla="*/ 0 h 118554"/>
                <a:gd name="connsiteX1" fmla="*/ 23305 w 40893"/>
                <a:gd name="connsiteY1" fmla="*/ 118554 h 118554"/>
                <a:gd name="connsiteX2" fmla="*/ 0 w 40893"/>
                <a:gd name="connsiteY2" fmla="*/ 118554 h 118554"/>
                <a:gd name="connsiteX3" fmla="*/ 17526 w 40893"/>
                <a:gd name="connsiteY3" fmla="*/ 0 h 1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3" h="118554">
                  <a:moveTo>
                    <a:pt x="40894" y="0"/>
                  </a:moveTo>
                  <a:lnTo>
                    <a:pt x="23305" y="118554"/>
                  </a:lnTo>
                  <a:lnTo>
                    <a:pt x="0" y="11855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912B5C92-0AF5-499E-A030-1D65E8ACDFB2}"/>
                </a:ext>
              </a:extLst>
            </p:cNvPr>
            <p:cNvSpPr/>
            <p:nvPr/>
          </p:nvSpPr>
          <p:spPr>
            <a:xfrm>
              <a:off x="7500302" y="2903664"/>
              <a:ext cx="89443" cy="127190"/>
            </a:xfrm>
            <a:custGeom>
              <a:avLst/>
              <a:gdLst>
                <a:gd name="connsiteX0" fmla="*/ 83947 w 89443"/>
                <a:gd name="connsiteY0" fmla="*/ 44069 h 127190"/>
                <a:gd name="connsiteX1" fmla="*/ 89344 w 89443"/>
                <a:gd name="connsiteY1" fmla="*/ 61405 h 127190"/>
                <a:gd name="connsiteX2" fmla="*/ 88519 w 89443"/>
                <a:gd name="connsiteY2" fmla="*/ 70421 h 127190"/>
                <a:gd name="connsiteX3" fmla="*/ 85916 w 89443"/>
                <a:gd name="connsiteY3" fmla="*/ 87948 h 127190"/>
                <a:gd name="connsiteX4" fmla="*/ 81852 w 89443"/>
                <a:gd name="connsiteY4" fmla="*/ 112967 h 127190"/>
                <a:gd name="connsiteX5" fmla="*/ 79566 w 89443"/>
                <a:gd name="connsiteY5" fmla="*/ 127190 h 127190"/>
                <a:gd name="connsiteX6" fmla="*/ 56197 w 89443"/>
                <a:gd name="connsiteY6" fmla="*/ 127190 h 127190"/>
                <a:gd name="connsiteX7" fmla="*/ 58928 w 89443"/>
                <a:gd name="connsiteY7" fmla="*/ 110109 h 127190"/>
                <a:gd name="connsiteX8" fmla="*/ 62357 w 89443"/>
                <a:gd name="connsiteY8" fmla="*/ 88138 h 127190"/>
                <a:gd name="connsiteX9" fmla="*/ 64516 w 89443"/>
                <a:gd name="connsiteY9" fmla="*/ 72962 h 127190"/>
                <a:gd name="connsiteX10" fmla="*/ 65215 w 89443"/>
                <a:gd name="connsiteY10" fmla="*/ 64071 h 127190"/>
                <a:gd name="connsiteX11" fmla="*/ 63309 w 89443"/>
                <a:gd name="connsiteY11" fmla="*/ 57721 h 127190"/>
                <a:gd name="connsiteX12" fmla="*/ 57277 w 89443"/>
                <a:gd name="connsiteY12" fmla="*/ 56007 h 127190"/>
                <a:gd name="connsiteX13" fmla="*/ 48768 w 89443"/>
                <a:gd name="connsiteY13" fmla="*/ 58230 h 127190"/>
                <a:gd name="connsiteX14" fmla="*/ 39433 w 89443"/>
                <a:gd name="connsiteY14" fmla="*/ 64199 h 127190"/>
                <a:gd name="connsiteX15" fmla="*/ 31496 w 89443"/>
                <a:gd name="connsiteY15" fmla="*/ 72581 h 127190"/>
                <a:gd name="connsiteX16" fmla="*/ 23114 w 89443"/>
                <a:gd name="connsiteY16" fmla="*/ 127000 h 127190"/>
                <a:gd name="connsiteX17" fmla="*/ 0 w 89443"/>
                <a:gd name="connsiteY17" fmla="*/ 127000 h 127190"/>
                <a:gd name="connsiteX18" fmla="*/ 18288 w 89443"/>
                <a:gd name="connsiteY18" fmla="*/ 0 h 127190"/>
                <a:gd name="connsiteX19" fmla="*/ 41466 w 89443"/>
                <a:gd name="connsiteY19" fmla="*/ 0 h 127190"/>
                <a:gd name="connsiteX20" fmla="*/ 36004 w 89443"/>
                <a:gd name="connsiteY20" fmla="*/ 41910 h 127190"/>
                <a:gd name="connsiteX21" fmla="*/ 33083 w 89443"/>
                <a:gd name="connsiteY21" fmla="*/ 57912 h 127190"/>
                <a:gd name="connsiteX22" fmla="*/ 49085 w 89443"/>
                <a:gd name="connsiteY22" fmla="*/ 43752 h 127190"/>
                <a:gd name="connsiteX23" fmla="*/ 68135 w 89443"/>
                <a:gd name="connsiteY23" fmla="*/ 38354 h 127190"/>
                <a:gd name="connsiteX24" fmla="*/ 83947 w 89443"/>
                <a:gd name="connsiteY24" fmla="*/ 44069 h 1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43" h="127190">
                  <a:moveTo>
                    <a:pt x="83947" y="44069"/>
                  </a:moveTo>
                  <a:cubicBezTo>
                    <a:pt x="88011" y="48895"/>
                    <a:pt x="89916" y="55137"/>
                    <a:pt x="89344" y="61405"/>
                  </a:cubicBezTo>
                  <a:cubicBezTo>
                    <a:pt x="89281" y="64427"/>
                    <a:pt x="88964" y="67437"/>
                    <a:pt x="88519" y="70421"/>
                  </a:cubicBezTo>
                  <a:cubicBezTo>
                    <a:pt x="87947" y="74486"/>
                    <a:pt x="87058" y="80328"/>
                    <a:pt x="85916" y="87948"/>
                  </a:cubicBezTo>
                  <a:lnTo>
                    <a:pt x="81852" y="112967"/>
                  </a:lnTo>
                  <a:lnTo>
                    <a:pt x="79566" y="127190"/>
                  </a:lnTo>
                  <a:lnTo>
                    <a:pt x="56197" y="127190"/>
                  </a:lnTo>
                  <a:cubicBezTo>
                    <a:pt x="56896" y="122428"/>
                    <a:pt x="57785" y="116713"/>
                    <a:pt x="58928" y="110109"/>
                  </a:cubicBezTo>
                  <a:cubicBezTo>
                    <a:pt x="60261" y="101854"/>
                    <a:pt x="61404" y="94552"/>
                    <a:pt x="62357" y="88138"/>
                  </a:cubicBezTo>
                  <a:cubicBezTo>
                    <a:pt x="63309" y="81725"/>
                    <a:pt x="64008" y="76708"/>
                    <a:pt x="64516" y="72962"/>
                  </a:cubicBezTo>
                  <a:cubicBezTo>
                    <a:pt x="64960" y="70015"/>
                    <a:pt x="65151" y="67050"/>
                    <a:pt x="65215" y="64071"/>
                  </a:cubicBezTo>
                  <a:cubicBezTo>
                    <a:pt x="65532" y="61779"/>
                    <a:pt x="64833" y="59461"/>
                    <a:pt x="63309" y="57721"/>
                  </a:cubicBezTo>
                  <a:cubicBezTo>
                    <a:pt x="61595" y="56445"/>
                    <a:pt x="59436" y="55836"/>
                    <a:pt x="57277" y="56007"/>
                  </a:cubicBezTo>
                  <a:cubicBezTo>
                    <a:pt x="54292" y="56121"/>
                    <a:pt x="51435" y="56883"/>
                    <a:pt x="48768" y="58230"/>
                  </a:cubicBezTo>
                  <a:cubicBezTo>
                    <a:pt x="45403" y="59823"/>
                    <a:pt x="42291" y="61830"/>
                    <a:pt x="39433" y="64199"/>
                  </a:cubicBezTo>
                  <a:cubicBezTo>
                    <a:pt x="36449" y="66675"/>
                    <a:pt x="33782" y="69488"/>
                    <a:pt x="31496" y="72581"/>
                  </a:cubicBezTo>
                  <a:lnTo>
                    <a:pt x="23114" y="127000"/>
                  </a:lnTo>
                  <a:lnTo>
                    <a:pt x="0" y="127000"/>
                  </a:lnTo>
                  <a:lnTo>
                    <a:pt x="18288" y="0"/>
                  </a:lnTo>
                  <a:lnTo>
                    <a:pt x="41466" y="0"/>
                  </a:lnTo>
                  <a:lnTo>
                    <a:pt x="36004" y="41910"/>
                  </a:lnTo>
                  <a:lnTo>
                    <a:pt x="33083" y="57912"/>
                  </a:lnTo>
                  <a:cubicBezTo>
                    <a:pt x="37465" y="52184"/>
                    <a:pt x="42863" y="47377"/>
                    <a:pt x="49085" y="43752"/>
                  </a:cubicBezTo>
                  <a:cubicBezTo>
                    <a:pt x="54864" y="40304"/>
                    <a:pt x="61404" y="38443"/>
                    <a:pt x="68135" y="38354"/>
                  </a:cubicBezTo>
                  <a:cubicBezTo>
                    <a:pt x="73978" y="38049"/>
                    <a:pt x="79692" y="40113"/>
                    <a:pt x="83947" y="44069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9832C3A7-745D-42BA-BEF2-4EF980C34B47}"/>
                </a:ext>
              </a:extLst>
            </p:cNvPr>
            <p:cNvSpPr/>
            <p:nvPr/>
          </p:nvSpPr>
          <p:spPr>
            <a:xfrm>
              <a:off x="7618793" y="2941659"/>
              <a:ext cx="142656" cy="89195"/>
            </a:xfrm>
            <a:custGeom>
              <a:avLst/>
              <a:gdLst>
                <a:gd name="connsiteX0" fmla="*/ 137287 w 142656"/>
                <a:gd name="connsiteY0" fmla="*/ 6074 h 89195"/>
                <a:gd name="connsiteX1" fmla="*/ 142557 w 142656"/>
                <a:gd name="connsiteY1" fmla="*/ 23473 h 89195"/>
                <a:gd name="connsiteX2" fmla="*/ 139128 w 142656"/>
                <a:gd name="connsiteY2" fmla="*/ 50016 h 89195"/>
                <a:gd name="connsiteX3" fmla="*/ 134683 w 142656"/>
                <a:gd name="connsiteY3" fmla="*/ 77702 h 89195"/>
                <a:gd name="connsiteX4" fmla="*/ 132842 w 142656"/>
                <a:gd name="connsiteY4" fmla="*/ 89195 h 89195"/>
                <a:gd name="connsiteX5" fmla="*/ 109156 w 142656"/>
                <a:gd name="connsiteY5" fmla="*/ 89195 h 89195"/>
                <a:gd name="connsiteX6" fmla="*/ 112649 w 142656"/>
                <a:gd name="connsiteY6" fmla="*/ 67097 h 89195"/>
                <a:gd name="connsiteX7" fmla="*/ 115315 w 142656"/>
                <a:gd name="connsiteY7" fmla="*/ 50206 h 89195"/>
                <a:gd name="connsiteX8" fmla="*/ 117475 w 142656"/>
                <a:gd name="connsiteY8" fmla="*/ 35030 h 89195"/>
                <a:gd name="connsiteX9" fmla="*/ 118173 w 142656"/>
                <a:gd name="connsiteY9" fmla="*/ 26076 h 89195"/>
                <a:gd name="connsiteX10" fmla="*/ 116205 w 142656"/>
                <a:gd name="connsiteY10" fmla="*/ 19726 h 89195"/>
                <a:gd name="connsiteX11" fmla="*/ 110236 w 142656"/>
                <a:gd name="connsiteY11" fmla="*/ 18012 h 89195"/>
                <a:gd name="connsiteX12" fmla="*/ 99187 w 142656"/>
                <a:gd name="connsiteY12" fmla="*/ 21822 h 89195"/>
                <a:gd name="connsiteX13" fmla="*/ 88201 w 142656"/>
                <a:gd name="connsiteY13" fmla="*/ 31601 h 89195"/>
                <a:gd name="connsiteX14" fmla="*/ 87122 w 142656"/>
                <a:gd name="connsiteY14" fmla="*/ 39221 h 89195"/>
                <a:gd name="connsiteX15" fmla="*/ 85978 w 142656"/>
                <a:gd name="connsiteY15" fmla="*/ 46841 h 89195"/>
                <a:gd name="connsiteX16" fmla="*/ 85471 w 142656"/>
                <a:gd name="connsiteY16" fmla="*/ 49952 h 89195"/>
                <a:gd name="connsiteX17" fmla="*/ 81025 w 142656"/>
                <a:gd name="connsiteY17" fmla="*/ 77575 h 89195"/>
                <a:gd name="connsiteX18" fmla="*/ 79121 w 142656"/>
                <a:gd name="connsiteY18" fmla="*/ 89005 h 89195"/>
                <a:gd name="connsiteX19" fmla="*/ 55625 w 142656"/>
                <a:gd name="connsiteY19" fmla="*/ 89005 h 89195"/>
                <a:gd name="connsiteX20" fmla="*/ 57023 w 142656"/>
                <a:gd name="connsiteY20" fmla="*/ 79861 h 89195"/>
                <a:gd name="connsiteX21" fmla="*/ 58356 w 142656"/>
                <a:gd name="connsiteY21" fmla="*/ 71796 h 89195"/>
                <a:gd name="connsiteX22" fmla="*/ 61722 w 142656"/>
                <a:gd name="connsiteY22" fmla="*/ 50016 h 89195"/>
                <a:gd name="connsiteX23" fmla="*/ 64579 w 142656"/>
                <a:gd name="connsiteY23" fmla="*/ 25886 h 89195"/>
                <a:gd name="connsiteX24" fmla="*/ 62611 w 142656"/>
                <a:gd name="connsiteY24" fmla="*/ 19536 h 89195"/>
                <a:gd name="connsiteX25" fmla="*/ 56642 w 142656"/>
                <a:gd name="connsiteY25" fmla="*/ 17821 h 89195"/>
                <a:gd name="connsiteX26" fmla="*/ 43942 w 142656"/>
                <a:gd name="connsiteY26" fmla="*/ 22520 h 89195"/>
                <a:gd name="connsiteX27" fmla="*/ 31876 w 142656"/>
                <a:gd name="connsiteY27" fmla="*/ 34204 h 89195"/>
                <a:gd name="connsiteX28" fmla="*/ 23558 w 142656"/>
                <a:gd name="connsiteY28" fmla="*/ 88814 h 89195"/>
                <a:gd name="connsiteX29" fmla="*/ 0 w 142656"/>
                <a:gd name="connsiteY29" fmla="*/ 88814 h 89195"/>
                <a:gd name="connsiteX30" fmla="*/ 13208 w 142656"/>
                <a:gd name="connsiteY30" fmla="*/ 486 h 89195"/>
                <a:gd name="connsiteX31" fmla="*/ 35813 w 142656"/>
                <a:gd name="connsiteY31" fmla="*/ 486 h 89195"/>
                <a:gd name="connsiteX32" fmla="*/ 34353 w 142656"/>
                <a:gd name="connsiteY32" fmla="*/ 17631 h 89195"/>
                <a:gd name="connsiteX33" fmla="*/ 49657 w 142656"/>
                <a:gd name="connsiteY33" fmla="*/ 4931 h 89195"/>
                <a:gd name="connsiteX34" fmla="*/ 67627 w 142656"/>
                <a:gd name="connsiteY34" fmla="*/ 168 h 89195"/>
                <a:gd name="connsiteX35" fmla="*/ 81787 w 142656"/>
                <a:gd name="connsiteY35" fmla="*/ 4169 h 89195"/>
                <a:gd name="connsiteX36" fmla="*/ 88137 w 142656"/>
                <a:gd name="connsiteY36" fmla="*/ 16869 h 89195"/>
                <a:gd name="connsiteX37" fmla="*/ 103377 w 142656"/>
                <a:gd name="connsiteY37" fmla="*/ 4613 h 89195"/>
                <a:gd name="connsiteX38" fmla="*/ 121221 w 142656"/>
                <a:gd name="connsiteY38" fmla="*/ 41 h 89195"/>
                <a:gd name="connsiteX39" fmla="*/ 137287 w 142656"/>
                <a:gd name="connsiteY39" fmla="*/ 6074 h 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2656" h="89195">
                  <a:moveTo>
                    <a:pt x="137287" y="6074"/>
                  </a:moveTo>
                  <a:cubicBezTo>
                    <a:pt x="141224" y="10963"/>
                    <a:pt x="143128" y="17205"/>
                    <a:pt x="142557" y="23473"/>
                  </a:cubicBezTo>
                  <a:cubicBezTo>
                    <a:pt x="141922" y="32375"/>
                    <a:pt x="140779" y="41240"/>
                    <a:pt x="139128" y="50016"/>
                  </a:cubicBezTo>
                  <a:cubicBezTo>
                    <a:pt x="138302" y="55413"/>
                    <a:pt x="136842" y="64621"/>
                    <a:pt x="134683" y="77702"/>
                  </a:cubicBezTo>
                  <a:lnTo>
                    <a:pt x="132842" y="89195"/>
                  </a:lnTo>
                  <a:lnTo>
                    <a:pt x="109156" y="89195"/>
                  </a:lnTo>
                  <a:cubicBezTo>
                    <a:pt x="110426" y="81131"/>
                    <a:pt x="111569" y="73828"/>
                    <a:pt x="112649" y="67097"/>
                  </a:cubicBezTo>
                  <a:lnTo>
                    <a:pt x="115315" y="50206"/>
                  </a:lnTo>
                  <a:cubicBezTo>
                    <a:pt x="116268" y="43856"/>
                    <a:pt x="116967" y="38713"/>
                    <a:pt x="117475" y="35030"/>
                  </a:cubicBezTo>
                  <a:cubicBezTo>
                    <a:pt x="117856" y="32058"/>
                    <a:pt x="118110" y="29073"/>
                    <a:pt x="118173" y="26076"/>
                  </a:cubicBezTo>
                  <a:cubicBezTo>
                    <a:pt x="118490" y="23771"/>
                    <a:pt x="117792" y="21434"/>
                    <a:pt x="116205" y="19726"/>
                  </a:cubicBezTo>
                  <a:cubicBezTo>
                    <a:pt x="114490" y="18450"/>
                    <a:pt x="112395" y="17840"/>
                    <a:pt x="110236" y="18012"/>
                  </a:cubicBezTo>
                  <a:cubicBezTo>
                    <a:pt x="106299" y="18227"/>
                    <a:pt x="102425" y="19548"/>
                    <a:pt x="99187" y="21822"/>
                  </a:cubicBezTo>
                  <a:cubicBezTo>
                    <a:pt x="94996" y="24463"/>
                    <a:pt x="91312" y="27765"/>
                    <a:pt x="88201" y="31601"/>
                  </a:cubicBezTo>
                  <a:cubicBezTo>
                    <a:pt x="88201" y="33506"/>
                    <a:pt x="87566" y="36046"/>
                    <a:pt x="87122" y="39221"/>
                  </a:cubicBezTo>
                  <a:cubicBezTo>
                    <a:pt x="86677" y="42396"/>
                    <a:pt x="86233" y="44936"/>
                    <a:pt x="85978" y="46841"/>
                  </a:cubicBezTo>
                  <a:lnTo>
                    <a:pt x="85471" y="49952"/>
                  </a:lnTo>
                  <a:cubicBezTo>
                    <a:pt x="84645" y="55286"/>
                    <a:pt x="83185" y="64494"/>
                    <a:pt x="81025" y="77575"/>
                  </a:cubicBezTo>
                  <a:lnTo>
                    <a:pt x="79121" y="89005"/>
                  </a:lnTo>
                  <a:lnTo>
                    <a:pt x="55625" y="89005"/>
                  </a:lnTo>
                  <a:cubicBezTo>
                    <a:pt x="56070" y="85830"/>
                    <a:pt x="56514" y="82655"/>
                    <a:pt x="57023" y="79861"/>
                  </a:cubicBezTo>
                  <a:cubicBezTo>
                    <a:pt x="57531" y="77067"/>
                    <a:pt x="57912" y="74336"/>
                    <a:pt x="58356" y="71796"/>
                  </a:cubicBezTo>
                  <a:cubicBezTo>
                    <a:pt x="59753" y="63033"/>
                    <a:pt x="60896" y="55731"/>
                    <a:pt x="61722" y="50016"/>
                  </a:cubicBezTo>
                  <a:cubicBezTo>
                    <a:pt x="63182" y="42040"/>
                    <a:pt x="64135" y="33982"/>
                    <a:pt x="64579" y="25886"/>
                  </a:cubicBezTo>
                  <a:cubicBezTo>
                    <a:pt x="64897" y="23581"/>
                    <a:pt x="64135" y="21263"/>
                    <a:pt x="62611" y="19536"/>
                  </a:cubicBezTo>
                  <a:cubicBezTo>
                    <a:pt x="60896" y="18272"/>
                    <a:pt x="58800" y="17662"/>
                    <a:pt x="56642" y="17821"/>
                  </a:cubicBezTo>
                  <a:cubicBezTo>
                    <a:pt x="52006" y="18088"/>
                    <a:pt x="47625" y="19720"/>
                    <a:pt x="43942" y="22520"/>
                  </a:cubicBezTo>
                  <a:cubicBezTo>
                    <a:pt x="39243" y="25657"/>
                    <a:pt x="35178" y="29613"/>
                    <a:pt x="31876" y="34204"/>
                  </a:cubicBezTo>
                  <a:lnTo>
                    <a:pt x="23558" y="88814"/>
                  </a:lnTo>
                  <a:lnTo>
                    <a:pt x="0" y="88814"/>
                  </a:lnTo>
                  <a:lnTo>
                    <a:pt x="13208" y="486"/>
                  </a:lnTo>
                  <a:lnTo>
                    <a:pt x="35813" y="486"/>
                  </a:lnTo>
                  <a:lnTo>
                    <a:pt x="34353" y="17631"/>
                  </a:lnTo>
                  <a:cubicBezTo>
                    <a:pt x="38608" y="12443"/>
                    <a:pt x="43751" y="8131"/>
                    <a:pt x="49657" y="4931"/>
                  </a:cubicBezTo>
                  <a:cubicBezTo>
                    <a:pt x="55118" y="1832"/>
                    <a:pt x="61340" y="187"/>
                    <a:pt x="67627" y="168"/>
                  </a:cubicBezTo>
                  <a:cubicBezTo>
                    <a:pt x="72644" y="-124"/>
                    <a:pt x="77660" y="1286"/>
                    <a:pt x="81787" y="4169"/>
                  </a:cubicBezTo>
                  <a:cubicBezTo>
                    <a:pt x="85471" y="7426"/>
                    <a:pt x="87757" y="11973"/>
                    <a:pt x="88137" y="16869"/>
                  </a:cubicBezTo>
                  <a:cubicBezTo>
                    <a:pt x="92392" y="11858"/>
                    <a:pt x="97599" y="7699"/>
                    <a:pt x="103377" y="4613"/>
                  </a:cubicBezTo>
                  <a:cubicBezTo>
                    <a:pt x="108838" y="1629"/>
                    <a:pt x="114998" y="54"/>
                    <a:pt x="121221" y="41"/>
                  </a:cubicBezTo>
                  <a:cubicBezTo>
                    <a:pt x="127190" y="-334"/>
                    <a:pt x="133032" y="1864"/>
                    <a:pt x="137287" y="607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AA38D704-1C2C-491B-BB40-F683A84B8885}"/>
                </a:ext>
              </a:extLst>
            </p:cNvPr>
            <p:cNvSpPr/>
            <p:nvPr/>
          </p:nvSpPr>
          <p:spPr>
            <a:xfrm>
              <a:off x="7792593" y="2901566"/>
              <a:ext cx="44707" cy="129287"/>
            </a:xfrm>
            <a:custGeom>
              <a:avLst/>
              <a:gdLst>
                <a:gd name="connsiteX0" fmla="*/ 36957 w 44707"/>
                <a:gd name="connsiteY0" fmla="*/ 40960 h 129287"/>
                <a:gd name="connsiteX1" fmla="*/ 23558 w 44707"/>
                <a:gd name="connsiteY1" fmla="*/ 129288 h 129287"/>
                <a:gd name="connsiteX2" fmla="*/ 0 w 44707"/>
                <a:gd name="connsiteY2" fmla="*/ 129288 h 129287"/>
                <a:gd name="connsiteX3" fmla="*/ 13335 w 44707"/>
                <a:gd name="connsiteY3" fmla="*/ 40960 h 129287"/>
                <a:gd name="connsiteX4" fmla="*/ 18796 w 44707"/>
                <a:gd name="connsiteY4" fmla="*/ 6924 h 129287"/>
                <a:gd name="connsiteX5" fmla="*/ 24257 w 44707"/>
                <a:gd name="connsiteY5" fmla="*/ 1907 h 129287"/>
                <a:gd name="connsiteX6" fmla="*/ 31876 w 44707"/>
                <a:gd name="connsiteY6" fmla="*/ 2 h 129287"/>
                <a:gd name="connsiteX7" fmla="*/ 38608 w 44707"/>
                <a:gd name="connsiteY7" fmla="*/ 1463 h 129287"/>
                <a:gd name="connsiteX8" fmla="*/ 43116 w 44707"/>
                <a:gd name="connsiteY8" fmla="*/ 5272 h 129287"/>
                <a:gd name="connsiteX9" fmla="*/ 44703 w 44707"/>
                <a:gd name="connsiteY9" fmla="*/ 10543 h 129287"/>
                <a:gd name="connsiteX10" fmla="*/ 42735 w 44707"/>
                <a:gd name="connsiteY10" fmla="*/ 17528 h 129287"/>
                <a:gd name="connsiteX11" fmla="*/ 37147 w 44707"/>
                <a:gd name="connsiteY11" fmla="*/ 22544 h 129287"/>
                <a:gd name="connsiteX12" fmla="*/ 28892 w 44707"/>
                <a:gd name="connsiteY12" fmla="*/ 24450 h 129287"/>
                <a:gd name="connsiteX13" fmla="*/ 22923 w 44707"/>
                <a:gd name="connsiteY13" fmla="*/ 22989 h 129287"/>
                <a:gd name="connsiteX14" fmla="*/ 18478 w 44707"/>
                <a:gd name="connsiteY14" fmla="*/ 19116 h 129287"/>
                <a:gd name="connsiteX15" fmla="*/ 16827 w 44707"/>
                <a:gd name="connsiteY15" fmla="*/ 13718 h 129287"/>
                <a:gd name="connsiteX16" fmla="*/ 18669 w 44707"/>
                <a:gd name="connsiteY16" fmla="*/ 6733 h 12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07" h="129287">
                  <a:moveTo>
                    <a:pt x="36957" y="40960"/>
                  </a:moveTo>
                  <a:lnTo>
                    <a:pt x="23558" y="129288"/>
                  </a:lnTo>
                  <a:lnTo>
                    <a:pt x="0" y="129288"/>
                  </a:lnTo>
                  <a:lnTo>
                    <a:pt x="13335" y="40960"/>
                  </a:lnTo>
                  <a:close/>
                  <a:moveTo>
                    <a:pt x="18796" y="6924"/>
                  </a:moveTo>
                  <a:cubicBezTo>
                    <a:pt x="20193" y="4815"/>
                    <a:pt x="22034" y="3088"/>
                    <a:pt x="24257" y="1907"/>
                  </a:cubicBezTo>
                  <a:cubicBezTo>
                    <a:pt x="26606" y="637"/>
                    <a:pt x="29210" y="-17"/>
                    <a:pt x="31876" y="2"/>
                  </a:cubicBezTo>
                  <a:cubicBezTo>
                    <a:pt x="34226" y="-36"/>
                    <a:pt x="36513" y="466"/>
                    <a:pt x="38608" y="1463"/>
                  </a:cubicBezTo>
                  <a:cubicBezTo>
                    <a:pt x="40449" y="2307"/>
                    <a:pt x="41973" y="3622"/>
                    <a:pt x="43116" y="5272"/>
                  </a:cubicBezTo>
                  <a:cubicBezTo>
                    <a:pt x="44196" y="6828"/>
                    <a:pt x="44703" y="8663"/>
                    <a:pt x="44703" y="10543"/>
                  </a:cubicBezTo>
                  <a:cubicBezTo>
                    <a:pt x="44767" y="13013"/>
                    <a:pt x="44069" y="15439"/>
                    <a:pt x="42735" y="17528"/>
                  </a:cubicBezTo>
                  <a:cubicBezTo>
                    <a:pt x="41338" y="19681"/>
                    <a:pt x="39433" y="21420"/>
                    <a:pt x="37147" y="22544"/>
                  </a:cubicBezTo>
                  <a:cubicBezTo>
                    <a:pt x="34607" y="23853"/>
                    <a:pt x="31750" y="24507"/>
                    <a:pt x="28892" y="24450"/>
                  </a:cubicBezTo>
                  <a:cubicBezTo>
                    <a:pt x="26797" y="24456"/>
                    <a:pt x="24764" y="23954"/>
                    <a:pt x="22923" y="22989"/>
                  </a:cubicBezTo>
                  <a:cubicBezTo>
                    <a:pt x="21145" y="22106"/>
                    <a:pt x="19621" y="20773"/>
                    <a:pt x="18478" y="19116"/>
                  </a:cubicBezTo>
                  <a:cubicBezTo>
                    <a:pt x="17399" y="17534"/>
                    <a:pt x="16827" y="15648"/>
                    <a:pt x="16827" y="13718"/>
                  </a:cubicBezTo>
                  <a:cubicBezTo>
                    <a:pt x="16763" y="11261"/>
                    <a:pt x="17399" y="8835"/>
                    <a:pt x="18669" y="6733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0A4D36F3-7918-4AD7-BD57-F79D8CC5E156}"/>
                </a:ext>
              </a:extLst>
            </p:cNvPr>
            <p:cNvSpPr/>
            <p:nvPr/>
          </p:nvSpPr>
          <p:spPr>
            <a:xfrm>
              <a:off x="7853044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3 w 68516"/>
                <a:gd name="connsiteY5" fmla="*/ 55950 h 88982"/>
                <a:gd name="connsiteX6" fmla="*/ 29973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7 w 68516"/>
                <a:gd name="connsiteY11" fmla="*/ 11246 h 88982"/>
                <a:gd name="connsiteX12" fmla="*/ 27687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20 w 68516"/>
                <a:gd name="connsiteY18" fmla="*/ 16580 h 88982"/>
                <a:gd name="connsiteX19" fmla="*/ 45911 w 68516"/>
                <a:gd name="connsiteY19" fmla="*/ 15500 h 88982"/>
                <a:gd name="connsiteX20" fmla="*/ 36005 w 68516"/>
                <a:gd name="connsiteY20" fmla="*/ 17659 h 88982"/>
                <a:gd name="connsiteX21" fmla="*/ 32386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3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3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50"/>
                    <a:pt x="15494" y="71164"/>
                    <a:pt x="18352" y="71825"/>
                  </a:cubicBezTo>
                  <a:cubicBezTo>
                    <a:pt x="21210" y="72561"/>
                    <a:pt x="24194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8" y="61227"/>
                    <a:pt x="40005" y="59887"/>
                  </a:cubicBezTo>
                  <a:cubicBezTo>
                    <a:pt x="38989" y="58407"/>
                    <a:pt x="37719" y="57086"/>
                    <a:pt x="36323" y="55950"/>
                  </a:cubicBezTo>
                  <a:cubicBezTo>
                    <a:pt x="34861" y="54743"/>
                    <a:pt x="32766" y="53219"/>
                    <a:pt x="29973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367" y="38976"/>
                    <a:pt x="13653" y="36468"/>
                    <a:pt x="12319" y="33725"/>
                  </a:cubicBezTo>
                  <a:cubicBezTo>
                    <a:pt x="10923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7" y="11246"/>
                  </a:cubicBezTo>
                  <a:cubicBezTo>
                    <a:pt x="18415" y="7366"/>
                    <a:pt x="22797" y="4470"/>
                    <a:pt x="27687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10" y="19"/>
                    <a:pt x="55055" y="356"/>
                    <a:pt x="59499" y="1022"/>
                  </a:cubicBezTo>
                  <a:cubicBezTo>
                    <a:pt x="62548" y="1410"/>
                    <a:pt x="65596" y="2070"/>
                    <a:pt x="68517" y="2991"/>
                  </a:cubicBezTo>
                  <a:lnTo>
                    <a:pt x="65278" y="22041"/>
                  </a:lnTo>
                  <a:cubicBezTo>
                    <a:pt x="64072" y="20936"/>
                    <a:pt x="62738" y="19996"/>
                    <a:pt x="61278" y="19247"/>
                  </a:cubicBezTo>
                  <a:cubicBezTo>
                    <a:pt x="59119" y="18110"/>
                    <a:pt x="56769" y="17215"/>
                    <a:pt x="54420" y="16580"/>
                  </a:cubicBezTo>
                  <a:cubicBezTo>
                    <a:pt x="51626" y="15856"/>
                    <a:pt x="48768" y="15488"/>
                    <a:pt x="45911" y="15500"/>
                  </a:cubicBezTo>
                  <a:cubicBezTo>
                    <a:pt x="42482" y="15329"/>
                    <a:pt x="39053" y="16078"/>
                    <a:pt x="36005" y="17659"/>
                  </a:cubicBezTo>
                  <a:cubicBezTo>
                    <a:pt x="33655" y="18891"/>
                    <a:pt x="32258" y="21368"/>
                    <a:pt x="32386" y="24009"/>
                  </a:cubicBezTo>
                  <a:cubicBezTo>
                    <a:pt x="32386" y="25667"/>
                    <a:pt x="32766" y="27305"/>
                    <a:pt x="33528" y="28772"/>
                  </a:cubicBezTo>
                  <a:cubicBezTo>
                    <a:pt x="34417" y="30144"/>
                    <a:pt x="35497" y="31382"/>
                    <a:pt x="36703" y="32455"/>
                  </a:cubicBezTo>
                  <a:cubicBezTo>
                    <a:pt x="38036" y="33598"/>
                    <a:pt x="40005" y="35122"/>
                    <a:pt x="42673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5" y="51829"/>
                    <a:pt x="61723" y="54680"/>
                  </a:cubicBezTo>
                  <a:cubicBezTo>
                    <a:pt x="63247" y="57633"/>
                    <a:pt x="64072" y="60935"/>
                    <a:pt x="64008" y="64268"/>
                  </a:cubicBezTo>
                  <a:cubicBezTo>
                    <a:pt x="64199" y="69405"/>
                    <a:pt x="62421" y="74422"/>
                    <a:pt x="59055" y="78302"/>
                  </a:cubicBezTo>
                  <a:cubicBezTo>
                    <a:pt x="55436" y="82169"/>
                    <a:pt x="50800" y="84976"/>
                    <a:pt x="45720" y="86430"/>
                  </a:cubicBezTo>
                  <a:cubicBezTo>
                    <a:pt x="39561" y="88240"/>
                    <a:pt x="33084" y="89097"/>
                    <a:pt x="26670" y="88970"/>
                  </a:cubicBezTo>
                  <a:cubicBezTo>
                    <a:pt x="21210" y="88970"/>
                    <a:pt x="15811" y="88462"/>
                    <a:pt x="10478" y="87446"/>
                  </a:cubicBezTo>
                  <a:cubicBezTo>
                    <a:pt x="6795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6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3EC518CC-A2DB-46C5-BA56-0868C8FF97FA}"/>
                </a:ext>
              </a:extLst>
            </p:cNvPr>
            <p:cNvSpPr/>
            <p:nvPr/>
          </p:nvSpPr>
          <p:spPr>
            <a:xfrm>
              <a:off x="7947083" y="2942314"/>
              <a:ext cx="79335" cy="88632"/>
            </a:xfrm>
            <a:custGeom>
              <a:avLst/>
              <a:gdLst>
                <a:gd name="connsiteX0" fmla="*/ 72966 w 79335"/>
                <a:gd name="connsiteY0" fmla="*/ 5292 h 88632"/>
                <a:gd name="connsiteX1" fmla="*/ 79316 w 79335"/>
                <a:gd name="connsiteY1" fmla="*/ 19453 h 88632"/>
                <a:gd name="connsiteX2" fmla="*/ 63251 w 79335"/>
                <a:gd name="connsiteY2" fmla="*/ 44408 h 88632"/>
                <a:gd name="connsiteX3" fmla="*/ 24706 w 79335"/>
                <a:gd name="connsiteY3" fmla="*/ 57108 h 88632"/>
                <a:gd name="connsiteX4" fmla="*/ 39820 w 79335"/>
                <a:gd name="connsiteY4" fmla="*/ 73555 h 88632"/>
                <a:gd name="connsiteX5" fmla="*/ 54551 w 79335"/>
                <a:gd name="connsiteY5" fmla="*/ 70126 h 88632"/>
                <a:gd name="connsiteX6" fmla="*/ 67760 w 79335"/>
                <a:gd name="connsiteY6" fmla="*/ 61617 h 88632"/>
                <a:gd name="connsiteX7" fmla="*/ 74110 w 79335"/>
                <a:gd name="connsiteY7" fmla="*/ 72031 h 88632"/>
                <a:gd name="connsiteX8" fmla="*/ 65664 w 79335"/>
                <a:gd name="connsiteY8" fmla="*/ 79587 h 88632"/>
                <a:gd name="connsiteX9" fmla="*/ 52075 w 79335"/>
                <a:gd name="connsiteY9" fmla="*/ 85937 h 88632"/>
                <a:gd name="connsiteX10" fmla="*/ 35184 w 79335"/>
                <a:gd name="connsiteY10" fmla="*/ 88604 h 88632"/>
                <a:gd name="connsiteX11" fmla="*/ 15435 w 79335"/>
                <a:gd name="connsiteY11" fmla="*/ 83968 h 88632"/>
                <a:gd name="connsiteX12" fmla="*/ 3751 w 79335"/>
                <a:gd name="connsiteY12" fmla="*/ 71650 h 88632"/>
                <a:gd name="connsiteX13" fmla="*/ 5 w 79335"/>
                <a:gd name="connsiteY13" fmla="*/ 54949 h 88632"/>
                <a:gd name="connsiteX14" fmla="*/ 6863 w 79335"/>
                <a:gd name="connsiteY14" fmla="*/ 27073 h 88632"/>
                <a:gd name="connsiteX15" fmla="*/ 25913 w 79335"/>
                <a:gd name="connsiteY15" fmla="*/ 7324 h 88632"/>
                <a:gd name="connsiteX16" fmla="*/ 52964 w 79335"/>
                <a:gd name="connsiteY16" fmla="*/ 85 h 88632"/>
                <a:gd name="connsiteX17" fmla="*/ 72966 w 79335"/>
                <a:gd name="connsiteY17" fmla="*/ 5292 h 88632"/>
                <a:gd name="connsiteX18" fmla="*/ 54360 w 79335"/>
                <a:gd name="connsiteY18" fmla="*/ 15325 h 88632"/>
                <a:gd name="connsiteX19" fmla="*/ 48010 w 79335"/>
                <a:gd name="connsiteY19" fmla="*/ 13420 h 88632"/>
                <a:gd name="connsiteX20" fmla="*/ 36454 w 79335"/>
                <a:gd name="connsiteY20" fmla="*/ 18500 h 88632"/>
                <a:gd name="connsiteX21" fmla="*/ 28580 w 79335"/>
                <a:gd name="connsiteY21" fmla="*/ 31200 h 88632"/>
                <a:gd name="connsiteX22" fmla="*/ 25151 w 79335"/>
                <a:gd name="connsiteY22" fmla="*/ 44980 h 88632"/>
                <a:gd name="connsiteX23" fmla="*/ 38930 w 79335"/>
                <a:gd name="connsiteY23" fmla="*/ 41868 h 88632"/>
                <a:gd name="connsiteX24" fmla="*/ 51630 w 79335"/>
                <a:gd name="connsiteY24" fmla="*/ 33486 h 88632"/>
                <a:gd name="connsiteX25" fmla="*/ 56774 w 79335"/>
                <a:gd name="connsiteY25" fmla="*/ 21929 h 88632"/>
                <a:gd name="connsiteX26" fmla="*/ 53916 w 79335"/>
                <a:gd name="connsiteY26" fmla="*/ 15325 h 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35" h="88632">
                  <a:moveTo>
                    <a:pt x="72966" y="5292"/>
                  </a:moveTo>
                  <a:cubicBezTo>
                    <a:pt x="77221" y="8715"/>
                    <a:pt x="79571" y="13985"/>
                    <a:pt x="79316" y="19453"/>
                  </a:cubicBezTo>
                  <a:cubicBezTo>
                    <a:pt x="79316" y="30203"/>
                    <a:pt x="73030" y="39969"/>
                    <a:pt x="63251" y="44408"/>
                  </a:cubicBezTo>
                  <a:cubicBezTo>
                    <a:pt x="51249" y="50898"/>
                    <a:pt x="38232" y="55197"/>
                    <a:pt x="24706" y="57108"/>
                  </a:cubicBezTo>
                  <a:cubicBezTo>
                    <a:pt x="24389" y="68093"/>
                    <a:pt x="29405" y="73555"/>
                    <a:pt x="39820" y="73555"/>
                  </a:cubicBezTo>
                  <a:cubicBezTo>
                    <a:pt x="44899" y="73453"/>
                    <a:pt x="49916" y="72285"/>
                    <a:pt x="54551" y="70126"/>
                  </a:cubicBezTo>
                  <a:cubicBezTo>
                    <a:pt x="59377" y="68024"/>
                    <a:pt x="63823" y="65147"/>
                    <a:pt x="67760" y="61617"/>
                  </a:cubicBezTo>
                  <a:lnTo>
                    <a:pt x="74110" y="72031"/>
                  </a:lnTo>
                  <a:cubicBezTo>
                    <a:pt x="71697" y="74958"/>
                    <a:pt x="68839" y="77511"/>
                    <a:pt x="65664" y="79587"/>
                  </a:cubicBezTo>
                  <a:cubicBezTo>
                    <a:pt x="61472" y="82311"/>
                    <a:pt x="56901" y="84451"/>
                    <a:pt x="52075" y="85937"/>
                  </a:cubicBezTo>
                  <a:cubicBezTo>
                    <a:pt x="46614" y="87741"/>
                    <a:pt x="40899" y="88642"/>
                    <a:pt x="35184" y="88604"/>
                  </a:cubicBezTo>
                  <a:cubicBezTo>
                    <a:pt x="28326" y="88871"/>
                    <a:pt x="21468" y="87271"/>
                    <a:pt x="15435" y="83968"/>
                  </a:cubicBezTo>
                  <a:cubicBezTo>
                    <a:pt x="10355" y="81168"/>
                    <a:pt x="6291" y="76869"/>
                    <a:pt x="3751" y="71650"/>
                  </a:cubicBezTo>
                  <a:cubicBezTo>
                    <a:pt x="1211" y="66455"/>
                    <a:pt x="-59" y="60734"/>
                    <a:pt x="5" y="54949"/>
                  </a:cubicBezTo>
                  <a:cubicBezTo>
                    <a:pt x="-122" y="45227"/>
                    <a:pt x="2227" y="35632"/>
                    <a:pt x="6863" y="27073"/>
                  </a:cubicBezTo>
                  <a:cubicBezTo>
                    <a:pt x="11308" y="18868"/>
                    <a:pt x="17848" y="12036"/>
                    <a:pt x="25913" y="7324"/>
                  </a:cubicBezTo>
                  <a:cubicBezTo>
                    <a:pt x="34104" y="2460"/>
                    <a:pt x="43439" y="-48"/>
                    <a:pt x="52964" y="85"/>
                  </a:cubicBezTo>
                  <a:cubicBezTo>
                    <a:pt x="60012" y="-429"/>
                    <a:pt x="67060" y="1399"/>
                    <a:pt x="72966" y="5292"/>
                  </a:cubicBezTo>
                  <a:close/>
                  <a:moveTo>
                    <a:pt x="54360" y="15325"/>
                  </a:moveTo>
                  <a:cubicBezTo>
                    <a:pt x="52520" y="13953"/>
                    <a:pt x="50297" y="13280"/>
                    <a:pt x="48010" y="13420"/>
                  </a:cubicBezTo>
                  <a:cubicBezTo>
                    <a:pt x="43629" y="13445"/>
                    <a:pt x="39438" y="15281"/>
                    <a:pt x="36454" y="18500"/>
                  </a:cubicBezTo>
                  <a:cubicBezTo>
                    <a:pt x="33025" y="22170"/>
                    <a:pt x="30358" y="26488"/>
                    <a:pt x="28580" y="31200"/>
                  </a:cubicBezTo>
                  <a:cubicBezTo>
                    <a:pt x="26802" y="35607"/>
                    <a:pt x="25659" y="40249"/>
                    <a:pt x="25151" y="44980"/>
                  </a:cubicBezTo>
                  <a:cubicBezTo>
                    <a:pt x="29913" y="44846"/>
                    <a:pt x="34612" y="43792"/>
                    <a:pt x="38930" y="41868"/>
                  </a:cubicBezTo>
                  <a:cubicBezTo>
                    <a:pt x="43693" y="39957"/>
                    <a:pt x="48010" y="37106"/>
                    <a:pt x="51630" y="33486"/>
                  </a:cubicBezTo>
                  <a:cubicBezTo>
                    <a:pt x="54869" y="30489"/>
                    <a:pt x="56710" y="26317"/>
                    <a:pt x="56774" y="21929"/>
                  </a:cubicBezTo>
                  <a:cubicBezTo>
                    <a:pt x="56901" y="19395"/>
                    <a:pt x="55885" y="16944"/>
                    <a:pt x="53916" y="1532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49D58D77-6619-489E-A4B5-89389A1E0C60}"/>
                </a:ext>
              </a:extLst>
            </p:cNvPr>
            <p:cNvSpPr/>
            <p:nvPr/>
          </p:nvSpPr>
          <p:spPr>
            <a:xfrm>
              <a:off x="8050656" y="2942653"/>
              <a:ext cx="90212" cy="88519"/>
            </a:xfrm>
            <a:custGeom>
              <a:avLst/>
              <a:gdLst>
                <a:gd name="connsiteX0" fmla="*/ 84963 w 90212"/>
                <a:gd name="connsiteY0" fmla="*/ 5080 h 88519"/>
                <a:gd name="connsiteX1" fmla="*/ 90043 w 90212"/>
                <a:gd name="connsiteY1" fmla="*/ 22796 h 88519"/>
                <a:gd name="connsiteX2" fmla="*/ 86614 w 90212"/>
                <a:gd name="connsiteY2" fmla="*/ 49339 h 88519"/>
                <a:gd name="connsiteX3" fmla="*/ 82233 w 90212"/>
                <a:gd name="connsiteY3" fmla="*/ 77026 h 88519"/>
                <a:gd name="connsiteX4" fmla="*/ 80328 w 90212"/>
                <a:gd name="connsiteY4" fmla="*/ 88519 h 88519"/>
                <a:gd name="connsiteX5" fmla="*/ 56833 w 90212"/>
                <a:gd name="connsiteY5" fmla="*/ 88519 h 88519"/>
                <a:gd name="connsiteX6" fmla="*/ 58230 w 90212"/>
                <a:gd name="connsiteY6" fmla="*/ 79375 h 88519"/>
                <a:gd name="connsiteX7" fmla="*/ 59499 w 90212"/>
                <a:gd name="connsiteY7" fmla="*/ 71311 h 88519"/>
                <a:gd name="connsiteX8" fmla="*/ 62929 w 90212"/>
                <a:gd name="connsiteY8" fmla="*/ 49530 h 88519"/>
                <a:gd name="connsiteX9" fmla="*/ 65723 w 90212"/>
                <a:gd name="connsiteY9" fmla="*/ 25400 h 88519"/>
                <a:gd name="connsiteX10" fmla="*/ 63818 w 90212"/>
                <a:gd name="connsiteY10" fmla="*/ 19050 h 88519"/>
                <a:gd name="connsiteX11" fmla="*/ 57849 w 90212"/>
                <a:gd name="connsiteY11" fmla="*/ 17336 h 88519"/>
                <a:gd name="connsiteX12" fmla="*/ 49276 w 90212"/>
                <a:gd name="connsiteY12" fmla="*/ 19621 h 88519"/>
                <a:gd name="connsiteX13" fmla="*/ 39942 w 90212"/>
                <a:gd name="connsiteY13" fmla="*/ 25654 h 88519"/>
                <a:gd name="connsiteX14" fmla="*/ 31814 w 90212"/>
                <a:gd name="connsiteY14" fmla="*/ 34163 h 88519"/>
                <a:gd name="connsiteX15" fmla="*/ 23559 w 90212"/>
                <a:gd name="connsiteY15" fmla="*/ 88329 h 88519"/>
                <a:gd name="connsiteX16" fmla="*/ 0 w 90212"/>
                <a:gd name="connsiteY16" fmla="*/ 88329 h 88519"/>
                <a:gd name="connsiteX17" fmla="*/ 13208 w 90212"/>
                <a:gd name="connsiteY17" fmla="*/ 0 h 88519"/>
                <a:gd name="connsiteX18" fmla="*/ 35687 w 90212"/>
                <a:gd name="connsiteY18" fmla="*/ 0 h 88519"/>
                <a:gd name="connsiteX19" fmla="*/ 34290 w 90212"/>
                <a:gd name="connsiteY19" fmla="*/ 17717 h 88519"/>
                <a:gd name="connsiteX20" fmla="*/ 50038 w 90212"/>
                <a:gd name="connsiteY20" fmla="*/ 5017 h 88519"/>
                <a:gd name="connsiteX21" fmla="*/ 69088 w 90212"/>
                <a:gd name="connsiteY21" fmla="*/ 127 h 88519"/>
                <a:gd name="connsiteX22" fmla="*/ 84963 w 90212"/>
                <a:gd name="connsiteY22" fmla="*/ 5080 h 8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12" h="88519">
                  <a:moveTo>
                    <a:pt x="84963" y="5080"/>
                  </a:moveTo>
                  <a:cubicBezTo>
                    <a:pt x="88964" y="10065"/>
                    <a:pt x="90805" y="16446"/>
                    <a:pt x="90043" y="22796"/>
                  </a:cubicBezTo>
                  <a:cubicBezTo>
                    <a:pt x="89409" y="31699"/>
                    <a:pt x="88265" y="40564"/>
                    <a:pt x="86614" y="49339"/>
                  </a:cubicBezTo>
                  <a:cubicBezTo>
                    <a:pt x="85852" y="54737"/>
                    <a:pt x="84392" y="63945"/>
                    <a:pt x="82233" y="77026"/>
                  </a:cubicBezTo>
                  <a:lnTo>
                    <a:pt x="80328" y="88519"/>
                  </a:lnTo>
                  <a:lnTo>
                    <a:pt x="56833" y="88519"/>
                  </a:lnTo>
                  <a:cubicBezTo>
                    <a:pt x="57277" y="85344"/>
                    <a:pt x="57722" y="82169"/>
                    <a:pt x="58230" y="79375"/>
                  </a:cubicBezTo>
                  <a:cubicBezTo>
                    <a:pt x="58738" y="76581"/>
                    <a:pt x="59119" y="73851"/>
                    <a:pt x="59499" y="71311"/>
                  </a:cubicBezTo>
                  <a:cubicBezTo>
                    <a:pt x="60961" y="62548"/>
                    <a:pt x="62103" y="55245"/>
                    <a:pt x="62929" y="49530"/>
                  </a:cubicBezTo>
                  <a:cubicBezTo>
                    <a:pt x="64389" y="41554"/>
                    <a:pt x="65278" y="33496"/>
                    <a:pt x="65723" y="25400"/>
                  </a:cubicBezTo>
                  <a:cubicBezTo>
                    <a:pt x="66040" y="23108"/>
                    <a:pt x="65342" y="20790"/>
                    <a:pt x="63818" y="19050"/>
                  </a:cubicBezTo>
                  <a:cubicBezTo>
                    <a:pt x="62103" y="17786"/>
                    <a:pt x="60008" y="17177"/>
                    <a:pt x="57849" y="17336"/>
                  </a:cubicBezTo>
                  <a:cubicBezTo>
                    <a:pt x="54864" y="17437"/>
                    <a:pt x="51943" y="18218"/>
                    <a:pt x="49276" y="19621"/>
                  </a:cubicBezTo>
                  <a:cubicBezTo>
                    <a:pt x="45911" y="21215"/>
                    <a:pt x="42800" y="23241"/>
                    <a:pt x="39942" y="25654"/>
                  </a:cubicBezTo>
                  <a:cubicBezTo>
                    <a:pt x="36894" y="28156"/>
                    <a:pt x="34163" y="31013"/>
                    <a:pt x="31814" y="34163"/>
                  </a:cubicBezTo>
                  <a:lnTo>
                    <a:pt x="23559" y="88329"/>
                  </a:lnTo>
                  <a:lnTo>
                    <a:pt x="0" y="88329"/>
                  </a:lnTo>
                  <a:lnTo>
                    <a:pt x="13208" y="0"/>
                  </a:lnTo>
                  <a:lnTo>
                    <a:pt x="35687" y="0"/>
                  </a:lnTo>
                  <a:lnTo>
                    <a:pt x="34290" y="17717"/>
                  </a:lnTo>
                  <a:cubicBezTo>
                    <a:pt x="38672" y="12528"/>
                    <a:pt x="44006" y="8217"/>
                    <a:pt x="50038" y="5017"/>
                  </a:cubicBezTo>
                  <a:cubicBezTo>
                    <a:pt x="55880" y="1797"/>
                    <a:pt x="62421" y="114"/>
                    <a:pt x="69088" y="127"/>
                  </a:cubicBezTo>
                  <a:cubicBezTo>
                    <a:pt x="74803" y="-413"/>
                    <a:pt x="80518" y="1372"/>
                    <a:pt x="84963" y="508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59B29B9A-4427-4084-996B-C7676014AF28}"/>
                </a:ext>
              </a:extLst>
            </p:cNvPr>
            <p:cNvSpPr/>
            <p:nvPr/>
          </p:nvSpPr>
          <p:spPr>
            <a:xfrm>
              <a:off x="8223813" y="2942300"/>
              <a:ext cx="89796" cy="88634"/>
            </a:xfrm>
            <a:custGeom>
              <a:avLst/>
              <a:gdLst>
                <a:gd name="connsiteX0" fmla="*/ 89797 w 89796"/>
                <a:gd name="connsiteY0" fmla="*/ 99 h 88634"/>
                <a:gd name="connsiteX1" fmla="*/ 76271 w 89796"/>
                <a:gd name="connsiteY1" fmla="*/ 88554 h 88634"/>
                <a:gd name="connsiteX2" fmla="*/ 55253 w 89796"/>
                <a:gd name="connsiteY2" fmla="*/ 88554 h 88634"/>
                <a:gd name="connsiteX3" fmla="*/ 56459 w 89796"/>
                <a:gd name="connsiteY3" fmla="*/ 70648 h 88634"/>
                <a:gd name="connsiteX4" fmla="*/ 44140 w 89796"/>
                <a:gd name="connsiteY4" fmla="*/ 83348 h 88634"/>
                <a:gd name="connsiteX5" fmla="*/ 27313 w 89796"/>
                <a:gd name="connsiteY5" fmla="*/ 88554 h 88634"/>
                <a:gd name="connsiteX6" fmla="*/ 6421 w 89796"/>
                <a:gd name="connsiteY6" fmla="*/ 79728 h 88634"/>
                <a:gd name="connsiteX7" fmla="*/ 71 w 89796"/>
                <a:gd name="connsiteY7" fmla="*/ 56106 h 88634"/>
                <a:gd name="connsiteX8" fmla="*/ 6421 w 89796"/>
                <a:gd name="connsiteY8" fmla="*/ 29563 h 88634"/>
                <a:gd name="connsiteX9" fmla="*/ 25471 w 89796"/>
                <a:gd name="connsiteY9" fmla="*/ 8354 h 88634"/>
                <a:gd name="connsiteX10" fmla="*/ 57221 w 89796"/>
                <a:gd name="connsiteY10" fmla="*/ 35 h 88634"/>
                <a:gd name="connsiteX11" fmla="*/ 67317 w 89796"/>
                <a:gd name="connsiteY11" fmla="*/ 924 h 88634"/>
                <a:gd name="connsiteX12" fmla="*/ 77414 w 89796"/>
                <a:gd name="connsiteY12" fmla="*/ 3083 h 88634"/>
                <a:gd name="connsiteX13" fmla="*/ 47633 w 89796"/>
                <a:gd name="connsiteY13" fmla="*/ 66520 h 88634"/>
                <a:gd name="connsiteX14" fmla="*/ 58555 w 89796"/>
                <a:gd name="connsiteY14" fmla="*/ 50835 h 88634"/>
                <a:gd name="connsiteX15" fmla="*/ 64397 w 89796"/>
                <a:gd name="connsiteY15" fmla="*/ 15402 h 88634"/>
                <a:gd name="connsiteX16" fmla="*/ 54491 w 89796"/>
                <a:gd name="connsiteY16" fmla="*/ 13751 h 88634"/>
                <a:gd name="connsiteX17" fmla="*/ 37790 w 89796"/>
                <a:gd name="connsiteY17" fmla="*/ 20101 h 88634"/>
                <a:gd name="connsiteX18" fmla="*/ 27567 w 89796"/>
                <a:gd name="connsiteY18" fmla="*/ 35532 h 88634"/>
                <a:gd name="connsiteX19" fmla="*/ 24201 w 89796"/>
                <a:gd name="connsiteY19" fmla="*/ 54582 h 88634"/>
                <a:gd name="connsiteX20" fmla="*/ 26742 w 89796"/>
                <a:gd name="connsiteY20" fmla="*/ 69060 h 88634"/>
                <a:gd name="connsiteX21" fmla="*/ 34107 w 89796"/>
                <a:gd name="connsiteY21" fmla="*/ 73759 h 88634"/>
                <a:gd name="connsiteX22" fmla="*/ 47633 w 89796"/>
                <a:gd name="connsiteY22" fmla="*/ 66520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96" h="88634">
                  <a:moveTo>
                    <a:pt x="89797" y="99"/>
                  </a:moveTo>
                  <a:lnTo>
                    <a:pt x="76271" y="88554"/>
                  </a:lnTo>
                  <a:lnTo>
                    <a:pt x="55253" y="88554"/>
                  </a:lnTo>
                  <a:lnTo>
                    <a:pt x="56459" y="70648"/>
                  </a:lnTo>
                  <a:cubicBezTo>
                    <a:pt x="53221" y="75639"/>
                    <a:pt x="49030" y="79950"/>
                    <a:pt x="44140" y="83348"/>
                  </a:cubicBezTo>
                  <a:cubicBezTo>
                    <a:pt x="39251" y="86815"/>
                    <a:pt x="33345" y="88637"/>
                    <a:pt x="27313" y="88554"/>
                  </a:cubicBezTo>
                  <a:cubicBezTo>
                    <a:pt x="19312" y="89202"/>
                    <a:pt x="11501" y="85907"/>
                    <a:pt x="6421" y="79728"/>
                  </a:cubicBezTo>
                  <a:cubicBezTo>
                    <a:pt x="1786" y="72768"/>
                    <a:pt x="-437" y="64463"/>
                    <a:pt x="71" y="56106"/>
                  </a:cubicBezTo>
                  <a:cubicBezTo>
                    <a:pt x="71" y="46886"/>
                    <a:pt x="2230" y="37793"/>
                    <a:pt x="6421" y="29563"/>
                  </a:cubicBezTo>
                  <a:cubicBezTo>
                    <a:pt x="10739" y="20895"/>
                    <a:pt x="17280" y="13561"/>
                    <a:pt x="25471" y="8354"/>
                  </a:cubicBezTo>
                  <a:cubicBezTo>
                    <a:pt x="34996" y="2537"/>
                    <a:pt x="46045" y="-358"/>
                    <a:pt x="57221" y="35"/>
                  </a:cubicBezTo>
                  <a:cubicBezTo>
                    <a:pt x="60587" y="74"/>
                    <a:pt x="63952" y="372"/>
                    <a:pt x="67317" y="924"/>
                  </a:cubicBezTo>
                  <a:cubicBezTo>
                    <a:pt x="71064" y="1560"/>
                    <a:pt x="74367" y="2258"/>
                    <a:pt x="77414" y="3083"/>
                  </a:cubicBezTo>
                  <a:close/>
                  <a:moveTo>
                    <a:pt x="47633" y="66520"/>
                  </a:moveTo>
                  <a:cubicBezTo>
                    <a:pt x="52014" y="61846"/>
                    <a:pt x="55697" y="56563"/>
                    <a:pt x="58555" y="50835"/>
                  </a:cubicBezTo>
                  <a:lnTo>
                    <a:pt x="64397" y="15402"/>
                  </a:lnTo>
                  <a:cubicBezTo>
                    <a:pt x="61222" y="14247"/>
                    <a:pt x="57856" y="13688"/>
                    <a:pt x="54491" y="13751"/>
                  </a:cubicBezTo>
                  <a:cubicBezTo>
                    <a:pt x="48331" y="13631"/>
                    <a:pt x="42299" y="15910"/>
                    <a:pt x="37790" y="20101"/>
                  </a:cubicBezTo>
                  <a:cubicBezTo>
                    <a:pt x="33155" y="24305"/>
                    <a:pt x="29599" y="29614"/>
                    <a:pt x="27567" y="35532"/>
                  </a:cubicBezTo>
                  <a:cubicBezTo>
                    <a:pt x="25344" y="41641"/>
                    <a:pt x="24201" y="48086"/>
                    <a:pt x="24201" y="54582"/>
                  </a:cubicBezTo>
                  <a:cubicBezTo>
                    <a:pt x="23947" y="59541"/>
                    <a:pt x="24773" y="64494"/>
                    <a:pt x="26742" y="69060"/>
                  </a:cubicBezTo>
                  <a:cubicBezTo>
                    <a:pt x="28011" y="71956"/>
                    <a:pt x="30932" y="73803"/>
                    <a:pt x="34107" y="73759"/>
                  </a:cubicBezTo>
                  <a:cubicBezTo>
                    <a:pt x="39442" y="73397"/>
                    <a:pt x="44394" y="70762"/>
                    <a:pt x="47633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E05A884A-10DB-4E2A-8F5F-18D60F7B8D8B}"/>
                </a:ext>
              </a:extLst>
            </p:cNvPr>
            <p:cNvSpPr/>
            <p:nvPr/>
          </p:nvSpPr>
          <p:spPr>
            <a:xfrm>
              <a:off x="8339073" y="2942399"/>
              <a:ext cx="67309" cy="88455"/>
            </a:xfrm>
            <a:custGeom>
              <a:avLst/>
              <a:gdLst>
                <a:gd name="connsiteX0" fmla="*/ 67310 w 67309"/>
                <a:gd name="connsiteY0" fmla="*/ 64 h 88455"/>
                <a:gd name="connsiteX1" fmla="*/ 62738 w 67309"/>
                <a:gd name="connsiteY1" fmla="*/ 24067 h 88455"/>
                <a:gd name="connsiteX2" fmla="*/ 59436 w 67309"/>
                <a:gd name="connsiteY2" fmla="*/ 22161 h 88455"/>
                <a:gd name="connsiteX3" fmla="*/ 54293 w 67309"/>
                <a:gd name="connsiteY3" fmla="*/ 21590 h 88455"/>
                <a:gd name="connsiteX4" fmla="*/ 42355 w 67309"/>
                <a:gd name="connsiteY4" fmla="*/ 25400 h 88455"/>
                <a:gd name="connsiteX5" fmla="*/ 31623 w 67309"/>
                <a:gd name="connsiteY5" fmla="*/ 36068 h 88455"/>
                <a:gd name="connsiteX6" fmla="*/ 23495 w 67309"/>
                <a:gd name="connsiteY6" fmla="*/ 88455 h 88455"/>
                <a:gd name="connsiteX7" fmla="*/ 0 w 67309"/>
                <a:gd name="connsiteY7" fmla="*/ 88455 h 88455"/>
                <a:gd name="connsiteX8" fmla="*/ 13271 w 67309"/>
                <a:gd name="connsiteY8" fmla="*/ 127 h 88455"/>
                <a:gd name="connsiteX9" fmla="*/ 35878 w 67309"/>
                <a:gd name="connsiteY9" fmla="*/ 127 h 88455"/>
                <a:gd name="connsiteX10" fmla="*/ 34354 w 67309"/>
                <a:gd name="connsiteY10" fmla="*/ 17843 h 88455"/>
                <a:gd name="connsiteX11" fmla="*/ 40704 w 67309"/>
                <a:gd name="connsiteY11" fmla="*/ 9461 h 88455"/>
                <a:gd name="connsiteX12" fmla="*/ 50102 w 67309"/>
                <a:gd name="connsiteY12" fmla="*/ 2730 h 88455"/>
                <a:gd name="connsiteX13" fmla="*/ 61913 w 67309"/>
                <a:gd name="connsiteY13" fmla="*/ 0 h 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9" h="88455">
                  <a:moveTo>
                    <a:pt x="67310" y="64"/>
                  </a:moveTo>
                  <a:lnTo>
                    <a:pt x="62738" y="24067"/>
                  </a:lnTo>
                  <a:cubicBezTo>
                    <a:pt x="61849" y="23108"/>
                    <a:pt x="60706" y="22441"/>
                    <a:pt x="59436" y="22161"/>
                  </a:cubicBezTo>
                  <a:cubicBezTo>
                    <a:pt x="57721" y="21768"/>
                    <a:pt x="56007" y="21577"/>
                    <a:pt x="54293" y="21590"/>
                  </a:cubicBezTo>
                  <a:cubicBezTo>
                    <a:pt x="50038" y="21704"/>
                    <a:pt x="45910" y="23025"/>
                    <a:pt x="42355" y="25400"/>
                  </a:cubicBezTo>
                  <a:cubicBezTo>
                    <a:pt x="38036" y="28150"/>
                    <a:pt x="34417" y="31788"/>
                    <a:pt x="31623" y="36068"/>
                  </a:cubicBezTo>
                  <a:lnTo>
                    <a:pt x="23495" y="88455"/>
                  </a:lnTo>
                  <a:lnTo>
                    <a:pt x="0" y="88455"/>
                  </a:lnTo>
                  <a:lnTo>
                    <a:pt x="13271" y="127"/>
                  </a:lnTo>
                  <a:lnTo>
                    <a:pt x="35878" y="127"/>
                  </a:lnTo>
                  <a:lnTo>
                    <a:pt x="34354" y="17843"/>
                  </a:lnTo>
                  <a:cubicBezTo>
                    <a:pt x="36005" y="14745"/>
                    <a:pt x="38164" y="11913"/>
                    <a:pt x="40704" y="9461"/>
                  </a:cubicBezTo>
                  <a:cubicBezTo>
                    <a:pt x="43434" y="6693"/>
                    <a:pt x="46609" y="4420"/>
                    <a:pt x="50102" y="2730"/>
                  </a:cubicBezTo>
                  <a:cubicBezTo>
                    <a:pt x="53784" y="933"/>
                    <a:pt x="57848" y="0"/>
                    <a:pt x="61913" y="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16F1DDBE-4FC0-4407-A2E0-55A488A6C5D1}"/>
                </a:ext>
              </a:extLst>
            </p:cNvPr>
            <p:cNvSpPr/>
            <p:nvPr/>
          </p:nvSpPr>
          <p:spPr>
            <a:xfrm>
              <a:off x="8395081" y="2901567"/>
              <a:ext cx="73532" cy="168086"/>
            </a:xfrm>
            <a:custGeom>
              <a:avLst/>
              <a:gdLst>
                <a:gd name="connsiteX0" fmla="*/ 67056 w 73532"/>
                <a:gd name="connsiteY0" fmla="*/ 40959 h 168086"/>
                <a:gd name="connsiteX1" fmla="*/ 53721 w 73532"/>
                <a:gd name="connsiteY1" fmla="*/ 128017 h 168086"/>
                <a:gd name="connsiteX2" fmla="*/ 46100 w 73532"/>
                <a:gd name="connsiteY2" fmla="*/ 149544 h 168086"/>
                <a:gd name="connsiteX3" fmla="*/ 31876 w 73532"/>
                <a:gd name="connsiteY3" fmla="*/ 163323 h 168086"/>
                <a:gd name="connsiteX4" fmla="*/ 13398 w 73532"/>
                <a:gd name="connsiteY4" fmla="*/ 168086 h 168086"/>
                <a:gd name="connsiteX5" fmla="*/ 5461 w 73532"/>
                <a:gd name="connsiteY5" fmla="*/ 167260 h 168086"/>
                <a:gd name="connsiteX6" fmla="*/ 0 w 73532"/>
                <a:gd name="connsiteY6" fmla="*/ 165292 h 168086"/>
                <a:gd name="connsiteX7" fmla="*/ 5969 w 73532"/>
                <a:gd name="connsiteY7" fmla="*/ 153989 h 168086"/>
                <a:gd name="connsiteX8" fmla="*/ 7874 w 73532"/>
                <a:gd name="connsiteY8" fmla="*/ 154624 h 168086"/>
                <a:gd name="connsiteX9" fmla="*/ 9906 w 73532"/>
                <a:gd name="connsiteY9" fmla="*/ 154624 h 168086"/>
                <a:gd name="connsiteX10" fmla="*/ 21209 w 73532"/>
                <a:gd name="connsiteY10" fmla="*/ 150433 h 168086"/>
                <a:gd name="connsiteX11" fmla="*/ 27559 w 73532"/>
                <a:gd name="connsiteY11" fmla="*/ 139765 h 168086"/>
                <a:gd name="connsiteX12" fmla="*/ 31114 w 73532"/>
                <a:gd name="connsiteY12" fmla="*/ 122747 h 168086"/>
                <a:gd name="connsiteX13" fmla="*/ 43814 w 73532"/>
                <a:gd name="connsiteY13" fmla="*/ 40768 h 168086"/>
                <a:gd name="connsiteX14" fmla="*/ 48006 w 73532"/>
                <a:gd name="connsiteY14" fmla="*/ 6923 h 168086"/>
                <a:gd name="connsiteX15" fmla="*/ 53467 w 73532"/>
                <a:gd name="connsiteY15" fmla="*/ 1906 h 168086"/>
                <a:gd name="connsiteX16" fmla="*/ 61087 w 73532"/>
                <a:gd name="connsiteY16" fmla="*/ 1 h 168086"/>
                <a:gd name="connsiteX17" fmla="*/ 67437 w 73532"/>
                <a:gd name="connsiteY17" fmla="*/ 1462 h 168086"/>
                <a:gd name="connsiteX18" fmla="*/ 72009 w 73532"/>
                <a:gd name="connsiteY18" fmla="*/ 5272 h 168086"/>
                <a:gd name="connsiteX19" fmla="*/ 73533 w 73532"/>
                <a:gd name="connsiteY19" fmla="*/ 10542 h 168086"/>
                <a:gd name="connsiteX20" fmla="*/ 71627 w 73532"/>
                <a:gd name="connsiteY20" fmla="*/ 17527 h 168086"/>
                <a:gd name="connsiteX21" fmla="*/ 66039 w 73532"/>
                <a:gd name="connsiteY21" fmla="*/ 22544 h 168086"/>
                <a:gd name="connsiteX22" fmla="*/ 57785 w 73532"/>
                <a:gd name="connsiteY22" fmla="*/ 24449 h 168086"/>
                <a:gd name="connsiteX23" fmla="*/ 51435 w 73532"/>
                <a:gd name="connsiteY23" fmla="*/ 22988 h 168086"/>
                <a:gd name="connsiteX24" fmla="*/ 47053 w 73532"/>
                <a:gd name="connsiteY24" fmla="*/ 19115 h 168086"/>
                <a:gd name="connsiteX25" fmla="*/ 45338 w 73532"/>
                <a:gd name="connsiteY25" fmla="*/ 13717 h 168086"/>
                <a:gd name="connsiteX26" fmla="*/ 47815 w 73532"/>
                <a:gd name="connsiteY26" fmla="*/ 6732 h 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532" h="168086">
                  <a:moveTo>
                    <a:pt x="67056" y="40959"/>
                  </a:moveTo>
                  <a:lnTo>
                    <a:pt x="53721" y="128017"/>
                  </a:lnTo>
                  <a:cubicBezTo>
                    <a:pt x="52768" y="135656"/>
                    <a:pt x="50164" y="142997"/>
                    <a:pt x="46100" y="149544"/>
                  </a:cubicBezTo>
                  <a:cubicBezTo>
                    <a:pt x="42608" y="155259"/>
                    <a:pt x="37719" y="160002"/>
                    <a:pt x="31876" y="163323"/>
                  </a:cubicBezTo>
                  <a:cubicBezTo>
                    <a:pt x="26225" y="166498"/>
                    <a:pt x="19875" y="168136"/>
                    <a:pt x="13398" y="168086"/>
                  </a:cubicBezTo>
                  <a:cubicBezTo>
                    <a:pt x="10731" y="168092"/>
                    <a:pt x="8064" y="167813"/>
                    <a:pt x="5461" y="167260"/>
                  </a:cubicBezTo>
                  <a:cubicBezTo>
                    <a:pt x="3556" y="166923"/>
                    <a:pt x="1714" y="166263"/>
                    <a:pt x="0" y="165292"/>
                  </a:cubicBezTo>
                  <a:lnTo>
                    <a:pt x="5969" y="153989"/>
                  </a:lnTo>
                  <a:cubicBezTo>
                    <a:pt x="6540" y="154312"/>
                    <a:pt x="7175" y="154528"/>
                    <a:pt x="7874" y="154624"/>
                  </a:cubicBezTo>
                  <a:lnTo>
                    <a:pt x="9906" y="154624"/>
                  </a:lnTo>
                  <a:cubicBezTo>
                    <a:pt x="14097" y="154852"/>
                    <a:pt x="18161" y="153335"/>
                    <a:pt x="21209" y="150433"/>
                  </a:cubicBezTo>
                  <a:cubicBezTo>
                    <a:pt x="24193" y="147455"/>
                    <a:pt x="26352" y="143791"/>
                    <a:pt x="27559" y="139765"/>
                  </a:cubicBezTo>
                  <a:cubicBezTo>
                    <a:pt x="29146" y="134177"/>
                    <a:pt x="30289" y="128493"/>
                    <a:pt x="31114" y="122747"/>
                  </a:cubicBezTo>
                  <a:lnTo>
                    <a:pt x="43814" y="40768"/>
                  </a:lnTo>
                  <a:close/>
                  <a:moveTo>
                    <a:pt x="48006" y="6923"/>
                  </a:moveTo>
                  <a:cubicBezTo>
                    <a:pt x="49402" y="4814"/>
                    <a:pt x="51244" y="3087"/>
                    <a:pt x="53467" y="1906"/>
                  </a:cubicBezTo>
                  <a:cubicBezTo>
                    <a:pt x="55816" y="623"/>
                    <a:pt x="58420" y="-31"/>
                    <a:pt x="61087" y="1"/>
                  </a:cubicBezTo>
                  <a:cubicBezTo>
                    <a:pt x="63309" y="14"/>
                    <a:pt x="65468" y="515"/>
                    <a:pt x="67437" y="1462"/>
                  </a:cubicBezTo>
                  <a:cubicBezTo>
                    <a:pt x="69278" y="2306"/>
                    <a:pt x="70865" y="3621"/>
                    <a:pt x="72009" y="5272"/>
                  </a:cubicBezTo>
                  <a:cubicBezTo>
                    <a:pt x="73025" y="6846"/>
                    <a:pt x="73533" y="8675"/>
                    <a:pt x="73533" y="10542"/>
                  </a:cubicBezTo>
                  <a:cubicBezTo>
                    <a:pt x="73533" y="13000"/>
                    <a:pt x="72898" y="15419"/>
                    <a:pt x="71627" y="17527"/>
                  </a:cubicBezTo>
                  <a:cubicBezTo>
                    <a:pt x="70231" y="19680"/>
                    <a:pt x="68325" y="21420"/>
                    <a:pt x="66039" y="22544"/>
                  </a:cubicBezTo>
                  <a:cubicBezTo>
                    <a:pt x="63500" y="23839"/>
                    <a:pt x="60642" y="24493"/>
                    <a:pt x="57785" y="24449"/>
                  </a:cubicBezTo>
                  <a:cubicBezTo>
                    <a:pt x="55563" y="24506"/>
                    <a:pt x="53403" y="24004"/>
                    <a:pt x="51435" y="22988"/>
                  </a:cubicBezTo>
                  <a:cubicBezTo>
                    <a:pt x="49657" y="22105"/>
                    <a:pt x="48133" y="20766"/>
                    <a:pt x="47053" y="19115"/>
                  </a:cubicBezTo>
                  <a:cubicBezTo>
                    <a:pt x="45910" y="17540"/>
                    <a:pt x="45338" y="15654"/>
                    <a:pt x="45338" y="13717"/>
                  </a:cubicBezTo>
                  <a:cubicBezTo>
                    <a:pt x="45465" y="11196"/>
                    <a:pt x="46291" y="8764"/>
                    <a:pt x="47815" y="6732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2CA8C2E6-8A94-497C-B6B3-78BD9BACB7A8}"/>
                </a:ext>
              </a:extLst>
            </p:cNvPr>
            <p:cNvSpPr/>
            <p:nvPr/>
          </p:nvSpPr>
          <p:spPr>
            <a:xfrm>
              <a:off x="8488484" y="2942318"/>
              <a:ext cx="79271" cy="88628"/>
            </a:xfrm>
            <a:custGeom>
              <a:avLst/>
              <a:gdLst>
                <a:gd name="connsiteX0" fmla="*/ 72903 w 79271"/>
                <a:gd name="connsiteY0" fmla="*/ 5288 h 88628"/>
                <a:gd name="connsiteX1" fmla="*/ 79253 w 79271"/>
                <a:gd name="connsiteY1" fmla="*/ 19449 h 88628"/>
                <a:gd name="connsiteX2" fmla="*/ 63187 w 79271"/>
                <a:gd name="connsiteY2" fmla="*/ 44404 h 88628"/>
                <a:gd name="connsiteX3" fmla="*/ 24643 w 79271"/>
                <a:gd name="connsiteY3" fmla="*/ 57104 h 88628"/>
                <a:gd name="connsiteX4" fmla="*/ 39756 w 79271"/>
                <a:gd name="connsiteY4" fmla="*/ 73551 h 88628"/>
                <a:gd name="connsiteX5" fmla="*/ 54488 w 79271"/>
                <a:gd name="connsiteY5" fmla="*/ 70122 h 88628"/>
                <a:gd name="connsiteX6" fmla="*/ 67759 w 79271"/>
                <a:gd name="connsiteY6" fmla="*/ 61613 h 88628"/>
                <a:gd name="connsiteX7" fmla="*/ 74109 w 79271"/>
                <a:gd name="connsiteY7" fmla="*/ 72027 h 88628"/>
                <a:gd name="connsiteX8" fmla="*/ 65664 w 79271"/>
                <a:gd name="connsiteY8" fmla="*/ 79583 h 88628"/>
                <a:gd name="connsiteX9" fmla="*/ 52075 w 79271"/>
                <a:gd name="connsiteY9" fmla="*/ 85933 h 88628"/>
                <a:gd name="connsiteX10" fmla="*/ 35184 w 79271"/>
                <a:gd name="connsiteY10" fmla="*/ 88600 h 88628"/>
                <a:gd name="connsiteX11" fmla="*/ 15435 w 79271"/>
                <a:gd name="connsiteY11" fmla="*/ 83965 h 88628"/>
                <a:gd name="connsiteX12" fmla="*/ 3751 w 79271"/>
                <a:gd name="connsiteY12" fmla="*/ 71646 h 88628"/>
                <a:gd name="connsiteX13" fmla="*/ 5 w 79271"/>
                <a:gd name="connsiteY13" fmla="*/ 54945 h 88628"/>
                <a:gd name="connsiteX14" fmla="*/ 6863 w 79271"/>
                <a:gd name="connsiteY14" fmla="*/ 27069 h 88628"/>
                <a:gd name="connsiteX15" fmla="*/ 25913 w 79271"/>
                <a:gd name="connsiteY15" fmla="*/ 7320 h 88628"/>
                <a:gd name="connsiteX16" fmla="*/ 52964 w 79271"/>
                <a:gd name="connsiteY16" fmla="*/ 81 h 88628"/>
                <a:gd name="connsiteX17" fmla="*/ 72903 w 79271"/>
                <a:gd name="connsiteY17" fmla="*/ 5288 h 88628"/>
                <a:gd name="connsiteX18" fmla="*/ 54297 w 79271"/>
                <a:gd name="connsiteY18" fmla="*/ 15321 h 88628"/>
                <a:gd name="connsiteX19" fmla="*/ 47947 w 79271"/>
                <a:gd name="connsiteY19" fmla="*/ 13416 h 88628"/>
                <a:gd name="connsiteX20" fmla="*/ 36390 w 79271"/>
                <a:gd name="connsiteY20" fmla="*/ 18496 h 88628"/>
                <a:gd name="connsiteX21" fmla="*/ 28516 w 79271"/>
                <a:gd name="connsiteY21" fmla="*/ 31196 h 88628"/>
                <a:gd name="connsiteX22" fmla="*/ 25087 w 79271"/>
                <a:gd name="connsiteY22" fmla="*/ 44976 h 88628"/>
                <a:gd name="connsiteX23" fmla="*/ 38867 w 79271"/>
                <a:gd name="connsiteY23" fmla="*/ 41864 h 88628"/>
                <a:gd name="connsiteX24" fmla="*/ 51567 w 79271"/>
                <a:gd name="connsiteY24" fmla="*/ 33482 h 88628"/>
                <a:gd name="connsiteX25" fmla="*/ 56710 w 79271"/>
                <a:gd name="connsiteY25" fmla="*/ 21925 h 88628"/>
                <a:gd name="connsiteX26" fmla="*/ 54297 w 79271"/>
                <a:gd name="connsiteY26" fmla="*/ 15321 h 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271" h="88628">
                  <a:moveTo>
                    <a:pt x="72903" y="5288"/>
                  </a:moveTo>
                  <a:cubicBezTo>
                    <a:pt x="77158" y="8711"/>
                    <a:pt x="79507" y="13981"/>
                    <a:pt x="79253" y="19449"/>
                  </a:cubicBezTo>
                  <a:cubicBezTo>
                    <a:pt x="79253" y="30199"/>
                    <a:pt x="72966" y="39966"/>
                    <a:pt x="63187" y="44404"/>
                  </a:cubicBezTo>
                  <a:cubicBezTo>
                    <a:pt x="51185" y="50894"/>
                    <a:pt x="38168" y="55193"/>
                    <a:pt x="24643" y="57104"/>
                  </a:cubicBezTo>
                  <a:cubicBezTo>
                    <a:pt x="24643" y="68090"/>
                    <a:pt x="29342" y="73551"/>
                    <a:pt x="39756" y="73551"/>
                  </a:cubicBezTo>
                  <a:cubicBezTo>
                    <a:pt x="44835" y="73456"/>
                    <a:pt x="49852" y="72287"/>
                    <a:pt x="54488" y="70122"/>
                  </a:cubicBezTo>
                  <a:cubicBezTo>
                    <a:pt x="59314" y="68001"/>
                    <a:pt x="63822" y="65131"/>
                    <a:pt x="67759" y="61613"/>
                  </a:cubicBezTo>
                  <a:lnTo>
                    <a:pt x="74109" y="72027"/>
                  </a:lnTo>
                  <a:cubicBezTo>
                    <a:pt x="71697" y="74954"/>
                    <a:pt x="68839" y="77507"/>
                    <a:pt x="65664" y="79583"/>
                  </a:cubicBezTo>
                  <a:cubicBezTo>
                    <a:pt x="61472" y="82320"/>
                    <a:pt x="56901" y="84460"/>
                    <a:pt x="52075" y="85933"/>
                  </a:cubicBezTo>
                  <a:cubicBezTo>
                    <a:pt x="46614" y="87737"/>
                    <a:pt x="40899" y="88639"/>
                    <a:pt x="35184" y="88600"/>
                  </a:cubicBezTo>
                  <a:cubicBezTo>
                    <a:pt x="28326" y="88867"/>
                    <a:pt x="21468" y="87267"/>
                    <a:pt x="15435" y="83965"/>
                  </a:cubicBezTo>
                  <a:cubicBezTo>
                    <a:pt x="10355" y="81165"/>
                    <a:pt x="6291" y="76866"/>
                    <a:pt x="3751" y="71646"/>
                  </a:cubicBezTo>
                  <a:cubicBezTo>
                    <a:pt x="1211" y="66452"/>
                    <a:pt x="-59" y="60730"/>
                    <a:pt x="5" y="54945"/>
                  </a:cubicBezTo>
                  <a:cubicBezTo>
                    <a:pt x="-122" y="45224"/>
                    <a:pt x="2227" y="35629"/>
                    <a:pt x="6863" y="27069"/>
                  </a:cubicBezTo>
                  <a:cubicBezTo>
                    <a:pt x="11308" y="18865"/>
                    <a:pt x="17848" y="12032"/>
                    <a:pt x="25913" y="7320"/>
                  </a:cubicBezTo>
                  <a:cubicBezTo>
                    <a:pt x="34104" y="2463"/>
                    <a:pt x="43439" y="-39"/>
                    <a:pt x="52964" y="81"/>
                  </a:cubicBezTo>
                  <a:cubicBezTo>
                    <a:pt x="60012" y="-420"/>
                    <a:pt x="66997" y="1409"/>
                    <a:pt x="72903" y="5288"/>
                  </a:cubicBezTo>
                  <a:close/>
                  <a:moveTo>
                    <a:pt x="54297" y="15321"/>
                  </a:moveTo>
                  <a:cubicBezTo>
                    <a:pt x="52456" y="13950"/>
                    <a:pt x="50234" y="13277"/>
                    <a:pt x="47947" y="13416"/>
                  </a:cubicBezTo>
                  <a:cubicBezTo>
                    <a:pt x="43566" y="13442"/>
                    <a:pt x="39375" y="15277"/>
                    <a:pt x="36390" y="18496"/>
                  </a:cubicBezTo>
                  <a:cubicBezTo>
                    <a:pt x="32961" y="22167"/>
                    <a:pt x="30295" y="26485"/>
                    <a:pt x="28516" y="31196"/>
                  </a:cubicBezTo>
                  <a:cubicBezTo>
                    <a:pt x="26738" y="35603"/>
                    <a:pt x="25596" y="40245"/>
                    <a:pt x="25087" y="44976"/>
                  </a:cubicBezTo>
                  <a:cubicBezTo>
                    <a:pt x="29850" y="44843"/>
                    <a:pt x="34549" y="43788"/>
                    <a:pt x="38867" y="41864"/>
                  </a:cubicBezTo>
                  <a:cubicBezTo>
                    <a:pt x="43629" y="39953"/>
                    <a:pt x="47947" y="37102"/>
                    <a:pt x="51567" y="33482"/>
                  </a:cubicBezTo>
                  <a:cubicBezTo>
                    <a:pt x="54805" y="30485"/>
                    <a:pt x="56646" y="26313"/>
                    <a:pt x="56710" y="21925"/>
                  </a:cubicBezTo>
                  <a:cubicBezTo>
                    <a:pt x="56964" y="19468"/>
                    <a:pt x="56075" y="17030"/>
                    <a:pt x="54297" y="15321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2B08782E-3C51-40CC-8292-6CE1A39CE99C}"/>
                </a:ext>
              </a:extLst>
            </p:cNvPr>
            <p:cNvSpPr/>
            <p:nvPr/>
          </p:nvSpPr>
          <p:spPr>
            <a:xfrm>
              <a:off x="8589454" y="2942646"/>
              <a:ext cx="68452" cy="88983"/>
            </a:xfrm>
            <a:custGeom>
              <a:avLst/>
              <a:gdLst>
                <a:gd name="connsiteX0" fmla="*/ 10096 w 68452"/>
                <a:gd name="connsiteY0" fmla="*/ 69095 h 88983"/>
                <a:gd name="connsiteX1" fmla="*/ 18414 w 68452"/>
                <a:gd name="connsiteY1" fmla="*/ 71826 h 88983"/>
                <a:gd name="connsiteX2" fmla="*/ 27241 w 68452"/>
                <a:gd name="connsiteY2" fmla="*/ 72969 h 88983"/>
                <a:gd name="connsiteX3" fmla="*/ 41465 w 68452"/>
                <a:gd name="connsiteY3" fmla="*/ 64460 h 88983"/>
                <a:gd name="connsiteX4" fmla="*/ 40005 w 68452"/>
                <a:gd name="connsiteY4" fmla="*/ 59888 h 88983"/>
                <a:gd name="connsiteX5" fmla="*/ 36322 w 68452"/>
                <a:gd name="connsiteY5" fmla="*/ 55951 h 88983"/>
                <a:gd name="connsiteX6" fmla="*/ 29972 w 68452"/>
                <a:gd name="connsiteY6" fmla="*/ 51252 h 88983"/>
                <a:gd name="connsiteX7" fmla="*/ 25653 w 68452"/>
                <a:gd name="connsiteY7" fmla="*/ 48077 h 88983"/>
                <a:gd name="connsiteX8" fmla="*/ 17526 w 68452"/>
                <a:gd name="connsiteY8" fmla="*/ 41155 h 88983"/>
                <a:gd name="connsiteX9" fmla="*/ 12382 w 68452"/>
                <a:gd name="connsiteY9" fmla="*/ 33726 h 88983"/>
                <a:gd name="connsiteX10" fmla="*/ 10351 w 68452"/>
                <a:gd name="connsiteY10" fmla="*/ 23947 h 88983"/>
                <a:gd name="connsiteX11" fmla="*/ 14986 w 68452"/>
                <a:gd name="connsiteY11" fmla="*/ 11247 h 88983"/>
                <a:gd name="connsiteX12" fmla="*/ 27686 w 68452"/>
                <a:gd name="connsiteY12" fmla="*/ 2865 h 88983"/>
                <a:gd name="connsiteX13" fmla="*/ 46164 w 68452"/>
                <a:gd name="connsiteY13" fmla="*/ 7 h 88983"/>
                <a:gd name="connsiteX14" fmla="*/ 59499 w 68452"/>
                <a:gd name="connsiteY14" fmla="*/ 1023 h 88983"/>
                <a:gd name="connsiteX15" fmla="*/ 68452 w 68452"/>
                <a:gd name="connsiteY15" fmla="*/ 2992 h 88983"/>
                <a:gd name="connsiteX16" fmla="*/ 65214 w 68452"/>
                <a:gd name="connsiteY16" fmla="*/ 22042 h 88983"/>
                <a:gd name="connsiteX17" fmla="*/ 61214 w 68452"/>
                <a:gd name="connsiteY17" fmla="*/ 19248 h 88983"/>
                <a:gd name="connsiteX18" fmla="*/ 54419 w 68452"/>
                <a:gd name="connsiteY18" fmla="*/ 16581 h 88983"/>
                <a:gd name="connsiteX19" fmla="*/ 45910 w 68452"/>
                <a:gd name="connsiteY19" fmla="*/ 15501 h 88983"/>
                <a:gd name="connsiteX20" fmla="*/ 36004 w 68452"/>
                <a:gd name="connsiteY20" fmla="*/ 17660 h 88983"/>
                <a:gd name="connsiteX21" fmla="*/ 32321 w 68452"/>
                <a:gd name="connsiteY21" fmla="*/ 24010 h 88983"/>
                <a:gd name="connsiteX22" fmla="*/ 33527 w 68452"/>
                <a:gd name="connsiteY22" fmla="*/ 28773 h 88983"/>
                <a:gd name="connsiteX23" fmla="*/ 36702 w 68452"/>
                <a:gd name="connsiteY23" fmla="*/ 32456 h 88983"/>
                <a:gd name="connsiteX24" fmla="*/ 42608 w 68452"/>
                <a:gd name="connsiteY24" fmla="*/ 37091 h 88983"/>
                <a:gd name="connsiteX25" fmla="*/ 45974 w 68452"/>
                <a:gd name="connsiteY25" fmla="*/ 39504 h 88983"/>
                <a:gd name="connsiteX26" fmla="*/ 55752 w 68452"/>
                <a:gd name="connsiteY26" fmla="*/ 47061 h 88983"/>
                <a:gd name="connsiteX27" fmla="*/ 61722 w 68452"/>
                <a:gd name="connsiteY27" fmla="*/ 54681 h 88983"/>
                <a:gd name="connsiteX28" fmla="*/ 63944 w 68452"/>
                <a:gd name="connsiteY28" fmla="*/ 64269 h 88983"/>
                <a:gd name="connsiteX29" fmla="*/ 58991 w 68452"/>
                <a:gd name="connsiteY29" fmla="*/ 78303 h 88983"/>
                <a:gd name="connsiteX30" fmla="*/ 45720 w 68452"/>
                <a:gd name="connsiteY30" fmla="*/ 86431 h 88983"/>
                <a:gd name="connsiteX31" fmla="*/ 26670 w 68452"/>
                <a:gd name="connsiteY31" fmla="*/ 88971 h 88983"/>
                <a:gd name="connsiteX32" fmla="*/ 10477 w 68452"/>
                <a:gd name="connsiteY32" fmla="*/ 87447 h 88983"/>
                <a:gd name="connsiteX33" fmla="*/ 0 w 68452"/>
                <a:gd name="connsiteY33" fmla="*/ 84018 h 88983"/>
                <a:gd name="connsiteX34" fmla="*/ 4001 w 68452"/>
                <a:gd name="connsiteY34" fmla="*/ 66873 h 88983"/>
                <a:gd name="connsiteX35" fmla="*/ 10096 w 68452"/>
                <a:gd name="connsiteY35" fmla="*/ 69095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452" h="88983">
                  <a:moveTo>
                    <a:pt x="10096" y="69095"/>
                  </a:moveTo>
                  <a:cubicBezTo>
                    <a:pt x="12764" y="70264"/>
                    <a:pt x="15557" y="71172"/>
                    <a:pt x="18414" y="71826"/>
                  </a:cubicBezTo>
                  <a:cubicBezTo>
                    <a:pt x="21272" y="72569"/>
                    <a:pt x="24257" y="72950"/>
                    <a:pt x="27241" y="72969"/>
                  </a:cubicBezTo>
                  <a:cubicBezTo>
                    <a:pt x="36702" y="72969"/>
                    <a:pt x="41465" y="70111"/>
                    <a:pt x="41465" y="64460"/>
                  </a:cubicBezTo>
                  <a:cubicBezTo>
                    <a:pt x="41465" y="62821"/>
                    <a:pt x="40957" y="61228"/>
                    <a:pt x="40005" y="59888"/>
                  </a:cubicBezTo>
                  <a:cubicBezTo>
                    <a:pt x="38989" y="58396"/>
                    <a:pt x="37719" y="57068"/>
                    <a:pt x="36322" y="55951"/>
                  </a:cubicBezTo>
                  <a:cubicBezTo>
                    <a:pt x="34861" y="54744"/>
                    <a:pt x="32765" y="53220"/>
                    <a:pt x="29972" y="51252"/>
                  </a:cubicBezTo>
                  <a:lnTo>
                    <a:pt x="25653" y="48077"/>
                  </a:lnTo>
                  <a:cubicBezTo>
                    <a:pt x="22733" y="46000"/>
                    <a:pt x="20065" y="43682"/>
                    <a:pt x="17526" y="41155"/>
                  </a:cubicBezTo>
                  <a:cubicBezTo>
                    <a:pt x="15430" y="38977"/>
                    <a:pt x="13652" y="36469"/>
                    <a:pt x="12382" y="33726"/>
                  </a:cubicBezTo>
                  <a:cubicBezTo>
                    <a:pt x="10985" y="30659"/>
                    <a:pt x="10287" y="27319"/>
                    <a:pt x="10351" y="23947"/>
                  </a:cubicBezTo>
                  <a:cubicBezTo>
                    <a:pt x="10351" y="19299"/>
                    <a:pt x="12002" y="14790"/>
                    <a:pt x="14986" y="11247"/>
                  </a:cubicBezTo>
                  <a:cubicBezTo>
                    <a:pt x="18414" y="7360"/>
                    <a:pt x="22796" y="4465"/>
                    <a:pt x="27686" y="2865"/>
                  </a:cubicBezTo>
                  <a:cubicBezTo>
                    <a:pt x="33655" y="871"/>
                    <a:pt x="39877" y="-94"/>
                    <a:pt x="46164" y="7"/>
                  </a:cubicBezTo>
                  <a:cubicBezTo>
                    <a:pt x="50609" y="26"/>
                    <a:pt x="55054" y="363"/>
                    <a:pt x="59499" y="1023"/>
                  </a:cubicBezTo>
                  <a:cubicBezTo>
                    <a:pt x="62547" y="1417"/>
                    <a:pt x="65532" y="2077"/>
                    <a:pt x="68452" y="2992"/>
                  </a:cubicBezTo>
                  <a:lnTo>
                    <a:pt x="65214" y="22042"/>
                  </a:lnTo>
                  <a:cubicBezTo>
                    <a:pt x="64008" y="20905"/>
                    <a:pt x="62674" y="19965"/>
                    <a:pt x="61214" y="19248"/>
                  </a:cubicBezTo>
                  <a:cubicBezTo>
                    <a:pt x="59055" y="18111"/>
                    <a:pt x="56769" y="17216"/>
                    <a:pt x="54419" y="16581"/>
                  </a:cubicBezTo>
                  <a:cubicBezTo>
                    <a:pt x="51626" y="15857"/>
                    <a:pt x="48768" y="15495"/>
                    <a:pt x="45910" y="15501"/>
                  </a:cubicBezTo>
                  <a:cubicBezTo>
                    <a:pt x="42481" y="15311"/>
                    <a:pt x="39052" y="16060"/>
                    <a:pt x="36004" y="17660"/>
                  </a:cubicBezTo>
                  <a:cubicBezTo>
                    <a:pt x="33655" y="18860"/>
                    <a:pt x="32194" y="21350"/>
                    <a:pt x="32321" y="24010"/>
                  </a:cubicBezTo>
                  <a:cubicBezTo>
                    <a:pt x="32258" y="25680"/>
                    <a:pt x="32702" y="27325"/>
                    <a:pt x="33527" y="28773"/>
                  </a:cubicBezTo>
                  <a:cubicBezTo>
                    <a:pt x="34353" y="30176"/>
                    <a:pt x="35433" y="31421"/>
                    <a:pt x="36702" y="32456"/>
                  </a:cubicBezTo>
                  <a:cubicBezTo>
                    <a:pt x="37973" y="33599"/>
                    <a:pt x="39941" y="35123"/>
                    <a:pt x="42608" y="37091"/>
                  </a:cubicBezTo>
                  <a:lnTo>
                    <a:pt x="45974" y="39504"/>
                  </a:lnTo>
                  <a:cubicBezTo>
                    <a:pt x="49402" y="41828"/>
                    <a:pt x="52641" y="44356"/>
                    <a:pt x="55752" y="47061"/>
                  </a:cubicBezTo>
                  <a:cubicBezTo>
                    <a:pt x="58165" y="49258"/>
                    <a:pt x="60134" y="51830"/>
                    <a:pt x="61722" y="54681"/>
                  </a:cubicBezTo>
                  <a:cubicBezTo>
                    <a:pt x="63246" y="57653"/>
                    <a:pt x="64008" y="60942"/>
                    <a:pt x="63944" y="64269"/>
                  </a:cubicBezTo>
                  <a:cubicBezTo>
                    <a:pt x="64135" y="69406"/>
                    <a:pt x="62357" y="74423"/>
                    <a:pt x="58991" y="78303"/>
                  </a:cubicBezTo>
                  <a:cubicBezTo>
                    <a:pt x="55372" y="82170"/>
                    <a:pt x="50800" y="84976"/>
                    <a:pt x="45720" y="86431"/>
                  </a:cubicBezTo>
                  <a:cubicBezTo>
                    <a:pt x="39560" y="88240"/>
                    <a:pt x="33083" y="89098"/>
                    <a:pt x="26670" y="88971"/>
                  </a:cubicBezTo>
                  <a:cubicBezTo>
                    <a:pt x="21209" y="88971"/>
                    <a:pt x="15811" y="88463"/>
                    <a:pt x="10477" y="87447"/>
                  </a:cubicBezTo>
                  <a:cubicBezTo>
                    <a:pt x="6794" y="87009"/>
                    <a:pt x="3239" y="85847"/>
                    <a:pt x="0" y="84018"/>
                  </a:cubicBezTo>
                  <a:lnTo>
                    <a:pt x="4001" y="66873"/>
                  </a:lnTo>
                  <a:cubicBezTo>
                    <a:pt x="5969" y="67819"/>
                    <a:pt x="8001" y="68562"/>
                    <a:pt x="10096" y="6909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8D58E00F-9EED-466F-9C59-DF1B41ED3370}"/>
                </a:ext>
              </a:extLst>
            </p:cNvPr>
            <p:cNvSpPr/>
            <p:nvPr/>
          </p:nvSpPr>
          <p:spPr>
            <a:xfrm>
              <a:off x="8680577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2 w 68516"/>
                <a:gd name="connsiteY5" fmla="*/ 55950 h 88982"/>
                <a:gd name="connsiteX6" fmla="*/ 29972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6 w 68516"/>
                <a:gd name="connsiteY11" fmla="*/ 11246 h 88982"/>
                <a:gd name="connsiteX12" fmla="*/ 27686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19 w 68516"/>
                <a:gd name="connsiteY18" fmla="*/ 16580 h 88982"/>
                <a:gd name="connsiteX19" fmla="*/ 45910 w 68516"/>
                <a:gd name="connsiteY19" fmla="*/ 15500 h 88982"/>
                <a:gd name="connsiteX20" fmla="*/ 36004 w 68516"/>
                <a:gd name="connsiteY20" fmla="*/ 17659 h 88982"/>
                <a:gd name="connsiteX21" fmla="*/ 32385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2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2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44"/>
                    <a:pt x="15494" y="71158"/>
                    <a:pt x="18352" y="71825"/>
                  </a:cubicBezTo>
                  <a:cubicBezTo>
                    <a:pt x="21209" y="72561"/>
                    <a:pt x="24193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7" y="61227"/>
                    <a:pt x="40005" y="59887"/>
                  </a:cubicBezTo>
                  <a:cubicBezTo>
                    <a:pt x="38989" y="58407"/>
                    <a:pt x="37719" y="57086"/>
                    <a:pt x="36322" y="55950"/>
                  </a:cubicBezTo>
                  <a:cubicBezTo>
                    <a:pt x="34861" y="54743"/>
                    <a:pt x="32766" y="53219"/>
                    <a:pt x="29972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430" y="38964"/>
                    <a:pt x="13653" y="36455"/>
                    <a:pt x="12319" y="33725"/>
                  </a:cubicBezTo>
                  <a:cubicBezTo>
                    <a:pt x="10922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6" y="11246"/>
                  </a:cubicBezTo>
                  <a:cubicBezTo>
                    <a:pt x="18415" y="7366"/>
                    <a:pt x="22796" y="4470"/>
                    <a:pt x="27686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09" y="19"/>
                    <a:pt x="55054" y="356"/>
                    <a:pt x="59499" y="1022"/>
                  </a:cubicBezTo>
                  <a:cubicBezTo>
                    <a:pt x="62547" y="1410"/>
                    <a:pt x="65595" y="2070"/>
                    <a:pt x="68517" y="2991"/>
                  </a:cubicBezTo>
                  <a:lnTo>
                    <a:pt x="65278" y="22041"/>
                  </a:lnTo>
                  <a:cubicBezTo>
                    <a:pt x="64071" y="20936"/>
                    <a:pt x="62738" y="19996"/>
                    <a:pt x="61278" y="19247"/>
                  </a:cubicBezTo>
                  <a:cubicBezTo>
                    <a:pt x="59118" y="18110"/>
                    <a:pt x="56769" y="17215"/>
                    <a:pt x="54419" y="16580"/>
                  </a:cubicBezTo>
                  <a:cubicBezTo>
                    <a:pt x="51626" y="15856"/>
                    <a:pt x="48768" y="15488"/>
                    <a:pt x="45910" y="15500"/>
                  </a:cubicBezTo>
                  <a:cubicBezTo>
                    <a:pt x="42481" y="15329"/>
                    <a:pt x="39053" y="16078"/>
                    <a:pt x="36004" y="17659"/>
                  </a:cubicBezTo>
                  <a:cubicBezTo>
                    <a:pt x="33655" y="18891"/>
                    <a:pt x="32258" y="21368"/>
                    <a:pt x="32385" y="24009"/>
                  </a:cubicBezTo>
                  <a:cubicBezTo>
                    <a:pt x="32385" y="25667"/>
                    <a:pt x="32766" y="27305"/>
                    <a:pt x="33528" y="28772"/>
                  </a:cubicBezTo>
                  <a:cubicBezTo>
                    <a:pt x="34417" y="30144"/>
                    <a:pt x="35496" y="31382"/>
                    <a:pt x="36703" y="32455"/>
                  </a:cubicBezTo>
                  <a:cubicBezTo>
                    <a:pt x="38036" y="33598"/>
                    <a:pt x="40005" y="35122"/>
                    <a:pt x="42672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4" y="51829"/>
                    <a:pt x="61722" y="54680"/>
                  </a:cubicBezTo>
                  <a:cubicBezTo>
                    <a:pt x="63246" y="57633"/>
                    <a:pt x="64071" y="60935"/>
                    <a:pt x="64008" y="64268"/>
                  </a:cubicBezTo>
                  <a:cubicBezTo>
                    <a:pt x="64198" y="69405"/>
                    <a:pt x="62420" y="74422"/>
                    <a:pt x="59055" y="78302"/>
                  </a:cubicBezTo>
                  <a:cubicBezTo>
                    <a:pt x="55435" y="82169"/>
                    <a:pt x="50800" y="84976"/>
                    <a:pt x="45720" y="86430"/>
                  </a:cubicBezTo>
                  <a:cubicBezTo>
                    <a:pt x="39560" y="88240"/>
                    <a:pt x="33083" y="89097"/>
                    <a:pt x="26670" y="88970"/>
                  </a:cubicBezTo>
                  <a:cubicBezTo>
                    <a:pt x="21209" y="88970"/>
                    <a:pt x="15811" y="88462"/>
                    <a:pt x="10478" y="87446"/>
                  </a:cubicBezTo>
                  <a:cubicBezTo>
                    <a:pt x="6794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5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BE8525FF-A0DB-4788-A3FA-C8D7EE61E0F6}"/>
                </a:ext>
              </a:extLst>
            </p:cNvPr>
            <p:cNvSpPr/>
            <p:nvPr/>
          </p:nvSpPr>
          <p:spPr>
            <a:xfrm>
              <a:off x="8774504" y="2942300"/>
              <a:ext cx="90095" cy="88637"/>
            </a:xfrm>
            <a:custGeom>
              <a:avLst/>
              <a:gdLst>
                <a:gd name="connsiteX0" fmla="*/ 90095 w 90095"/>
                <a:gd name="connsiteY0" fmla="*/ 99 h 88637"/>
                <a:gd name="connsiteX1" fmla="*/ 76570 w 90095"/>
                <a:gd name="connsiteY1" fmla="*/ 88554 h 88637"/>
                <a:gd name="connsiteX2" fmla="*/ 55552 w 90095"/>
                <a:gd name="connsiteY2" fmla="*/ 88554 h 88637"/>
                <a:gd name="connsiteX3" fmla="*/ 56758 w 90095"/>
                <a:gd name="connsiteY3" fmla="*/ 70648 h 88637"/>
                <a:gd name="connsiteX4" fmla="*/ 44439 w 90095"/>
                <a:gd name="connsiteY4" fmla="*/ 83348 h 88637"/>
                <a:gd name="connsiteX5" fmla="*/ 27612 w 90095"/>
                <a:gd name="connsiteY5" fmla="*/ 88554 h 88637"/>
                <a:gd name="connsiteX6" fmla="*/ 6783 w 90095"/>
                <a:gd name="connsiteY6" fmla="*/ 79728 h 88637"/>
                <a:gd name="connsiteX7" fmla="*/ 52 w 90095"/>
                <a:gd name="connsiteY7" fmla="*/ 56106 h 88637"/>
                <a:gd name="connsiteX8" fmla="*/ 6402 w 90095"/>
                <a:gd name="connsiteY8" fmla="*/ 29563 h 88637"/>
                <a:gd name="connsiteX9" fmla="*/ 25452 w 90095"/>
                <a:gd name="connsiteY9" fmla="*/ 8354 h 88637"/>
                <a:gd name="connsiteX10" fmla="*/ 57202 w 90095"/>
                <a:gd name="connsiteY10" fmla="*/ 35 h 88637"/>
                <a:gd name="connsiteX11" fmla="*/ 67363 w 90095"/>
                <a:gd name="connsiteY11" fmla="*/ 924 h 88637"/>
                <a:gd name="connsiteX12" fmla="*/ 77395 w 90095"/>
                <a:gd name="connsiteY12" fmla="*/ 3083 h 88637"/>
                <a:gd name="connsiteX13" fmla="*/ 47931 w 90095"/>
                <a:gd name="connsiteY13" fmla="*/ 66520 h 88637"/>
                <a:gd name="connsiteX14" fmla="*/ 58917 w 90095"/>
                <a:gd name="connsiteY14" fmla="*/ 50835 h 88637"/>
                <a:gd name="connsiteX15" fmla="*/ 64695 w 90095"/>
                <a:gd name="connsiteY15" fmla="*/ 15402 h 88637"/>
                <a:gd name="connsiteX16" fmla="*/ 54789 w 90095"/>
                <a:gd name="connsiteY16" fmla="*/ 13751 h 88637"/>
                <a:gd name="connsiteX17" fmla="*/ 38089 w 90095"/>
                <a:gd name="connsiteY17" fmla="*/ 20101 h 88637"/>
                <a:gd name="connsiteX18" fmla="*/ 27929 w 90095"/>
                <a:gd name="connsiteY18" fmla="*/ 35532 h 88637"/>
                <a:gd name="connsiteX19" fmla="*/ 24564 w 90095"/>
                <a:gd name="connsiteY19" fmla="*/ 54582 h 88637"/>
                <a:gd name="connsiteX20" fmla="*/ 27040 w 90095"/>
                <a:gd name="connsiteY20" fmla="*/ 69060 h 88637"/>
                <a:gd name="connsiteX21" fmla="*/ 34406 w 90095"/>
                <a:gd name="connsiteY21" fmla="*/ 73759 h 88637"/>
                <a:gd name="connsiteX22" fmla="*/ 47677 w 90095"/>
                <a:gd name="connsiteY22" fmla="*/ 66520 h 8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095" h="88637">
                  <a:moveTo>
                    <a:pt x="90095" y="99"/>
                  </a:moveTo>
                  <a:lnTo>
                    <a:pt x="76570" y="88554"/>
                  </a:lnTo>
                  <a:lnTo>
                    <a:pt x="55552" y="88554"/>
                  </a:lnTo>
                  <a:lnTo>
                    <a:pt x="56758" y="70648"/>
                  </a:lnTo>
                  <a:cubicBezTo>
                    <a:pt x="53519" y="75651"/>
                    <a:pt x="49328" y="79963"/>
                    <a:pt x="44439" y="83348"/>
                  </a:cubicBezTo>
                  <a:cubicBezTo>
                    <a:pt x="39550" y="86815"/>
                    <a:pt x="33644" y="88637"/>
                    <a:pt x="27612" y="88554"/>
                  </a:cubicBezTo>
                  <a:cubicBezTo>
                    <a:pt x="19611" y="89215"/>
                    <a:pt x="11864" y="85919"/>
                    <a:pt x="6783" y="79728"/>
                  </a:cubicBezTo>
                  <a:cubicBezTo>
                    <a:pt x="2021" y="72813"/>
                    <a:pt x="-392" y="64507"/>
                    <a:pt x="52" y="56106"/>
                  </a:cubicBezTo>
                  <a:cubicBezTo>
                    <a:pt x="52" y="46886"/>
                    <a:pt x="2212" y="37793"/>
                    <a:pt x="6402" y="29563"/>
                  </a:cubicBezTo>
                  <a:cubicBezTo>
                    <a:pt x="10720" y="20908"/>
                    <a:pt x="17325" y="13574"/>
                    <a:pt x="25452" y="8354"/>
                  </a:cubicBezTo>
                  <a:cubicBezTo>
                    <a:pt x="34977" y="2537"/>
                    <a:pt x="46027" y="-358"/>
                    <a:pt x="57202" y="35"/>
                  </a:cubicBezTo>
                  <a:cubicBezTo>
                    <a:pt x="60631" y="74"/>
                    <a:pt x="63997" y="372"/>
                    <a:pt x="67363" y="924"/>
                  </a:cubicBezTo>
                  <a:cubicBezTo>
                    <a:pt x="71045" y="1560"/>
                    <a:pt x="74411" y="2258"/>
                    <a:pt x="77395" y="3083"/>
                  </a:cubicBezTo>
                  <a:close/>
                  <a:moveTo>
                    <a:pt x="47931" y="66520"/>
                  </a:moveTo>
                  <a:cubicBezTo>
                    <a:pt x="52313" y="61846"/>
                    <a:pt x="55996" y="56563"/>
                    <a:pt x="58917" y="50835"/>
                  </a:cubicBezTo>
                  <a:lnTo>
                    <a:pt x="64695" y="15402"/>
                  </a:lnTo>
                  <a:cubicBezTo>
                    <a:pt x="61520" y="14247"/>
                    <a:pt x="58155" y="13688"/>
                    <a:pt x="54789" y="13751"/>
                  </a:cubicBezTo>
                  <a:cubicBezTo>
                    <a:pt x="48630" y="13631"/>
                    <a:pt x="42597" y="15910"/>
                    <a:pt x="38089" y="20101"/>
                  </a:cubicBezTo>
                  <a:cubicBezTo>
                    <a:pt x="33453" y="24312"/>
                    <a:pt x="29961" y="29620"/>
                    <a:pt x="27929" y="35532"/>
                  </a:cubicBezTo>
                  <a:cubicBezTo>
                    <a:pt x="25706" y="41634"/>
                    <a:pt x="24564" y="48080"/>
                    <a:pt x="24564" y="54582"/>
                  </a:cubicBezTo>
                  <a:cubicBezTo>
                    <a:pt x="24246" y="59535"/>
                    <a:pt x="25135" y="64488"/>
                    <a:pt x="27040" y="69060"/>
                  </a:cubicBezTo>
                  <a:cubicBezTo>
                    <a:pt x="28374" y="71949"/>
                    <a:pt x="31231" y="73791"/>
                    <a:pt x="34406" y="73759"/>
                  </a:cubicBezTo>
                  <a:cubicBezTo>
                    <a:pt x="39677" y="73334"/>
                    <a:pt x="44502" y="70705"/>
                    <a:pt x="47677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46" name="Freeform 58">
            <a:extLst>
              <a:ext uri="{FF2B5EF4-FFF2-40B4-BE49-F238E27FC236}">
                <a16:creationId xmlns:a16="http://schemas.microsoft.com/office/drawing/2014/main" id="{DC4B66BD-0B48-4A2B-B4D0-7BE71EDE0CA1}"/>
              </a:ext>
            </a:extLst>
          </p:cNvPr>
          <p:cNvSpPr/>
          <p:nvPr userDrawn="1"/>
        </p:nvSpPr>
        <p:spPr>
          <a:xfrm>
            <a:off x="4839678" y="1807510"/>
            <a:ext cx="216716" cy="46721"/>
          </a:xfrm>
          <a:custGeom>
            <a:avLst/>
            <a:gdLst>
              <a:gd name="connsiteX0" fmla="*/ 19050 w 179387"/>
              <a:gd name="connsiteY0" fmla="*/ 38673 h 38673"/>
              <a:gd name="connsiteX1" fmla="*/ 0 w 179387"/>
              <a:gd name="connsiteY1" fmla="*/ 28577 h 38673"/>
              <a:gd name="connsiteX2" fmla="*/ 63500 w 179387"/>
              <a:gd name="connsiteY2" fmla="*/ 2 h 38673"/>
              <a:gd name="connsiteX3" fmla="*/ 96393 w 179387"/>
              <a:gd name="connsiteY3" fmla="*/ 8257 h 38673"/>
              <a:gd name="connsiteX4" fmla="*/ 125158 w 179387"/>
              <a:gd name="connsiteY4" fmla="*/ 16194 h 38673"/>
              <a:gd name="connsiteX5" fmla="*/ 160338 w 179387"/>
              <a:gd name="connsiteY5" fmla="*/ 3177 h 38673"/>
              <a:gd name="connsiteX6" fmla="*/ 179388 w 179387"/>
              <a:gd name="connsiteY6" fmla="*/ 13019 h 38673"/>
              <a:gd name="connsiteX7" fmla="*/ 124016 w 179387"/>
              <a:gd name="connsiteY7" fmla="*/ 35181 h 38673"/>
              <a:gd name="connsiteX8" fmla="*/ 88900 w 179387"/>
              <a:gd name="connsiteY8" fmla="*/ 25973 h 38673"/>
              <a:gd name="connsiteX9" fmla="*/ 63500 w 179387"/>
              <a:gd name="connsiteY9" fmla="*/ 19115 h 38673"/>
              <a:gd name="connsiteX10" fmla="*/ 19050 w 179387"/>
              <a:gd name="connsiteY10" fmla="*/ 38673 h 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87" h="38673">
                <a:moveTo>
                  <a:pt x="19050" y="38673"/>
                </a:moveTo>
                <a:lnTo>
                  <a:pt x="0" y="28577"/>
                </a:lnTo>
                <a:cubicBezTo>
                  <a:pt x="1143" y="27561"/>
                  <a:pt x="29972" y="-252"/>
                  <a:pt x="63500" y="2"/>
                </a:cubicBezTo>
                <a:cubicBezTo>
                  <a:pt x="74930" y="516"/>
                  <a:pt x="86106" y="3323"/>
                  <a:pt x="96393" y="8257"/>
                </a:cubicBezTo>
                <a:cubicBezTo>
                  <a:pt x="105410" y="12575"/>
                  <a:pt x="115189" y="15261"/>
                  <a:pt x="125158" y="16194"/>
                </a:cubicBezTo>
                <a:cubicBezTo>
                  <a:pt x="142113" y="17083"/>
                  <a:pt x="160147" y="3494"/>
                  <a:pt x="160338" y="3177"/>
                </a:cubicBezTo>
                <a:lnTo>
                  <a:pt x="179388" y="13019"/>
                </a:lnTo>
                <a:cubicBezTo>
                  <a:pt x="178435" y="13718"/>
                  <a:pt x="153416" y="36641"/>
                  <a:pt x="124016" y="35181"/>
                </a:cubicBezTo>
                <a:cubicBezTo>
                  <a:pt x="111823" y="34247"/>
                  <a:pt x="99949" y="31123"/>
                  <a:pt x="88900" y="25973"/>
                </a:cubicBezTo>
                <a:cubicBezTo>
                  <a:pt x="80963" y="21998"/>
                  <a:pt x="72327" y="19668"/>
                  <a:pt x="63500" y="19115"/>
                </a:cubicBezTo>
                <a:cubicBezTo>
                  <a:pt x="41783" y="19623"/>
                  <a:pt x="19050" y="38673"/>
                  <a:pt x="19050" y="38673"/>
                </a:cubicBezTo>
                <a:close/>
              </a:path>
            </a:pathLst>
          </a:custGeom>
          <a:solidFill>
            <a:srgbClr val="FDFDF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515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_F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INFOGRAFIIKKA TAI HAVAINTOKUVA</a:t>
            </a:r>
          </a:p>
          <a:p>
            <a:r>
              <a:rPr lang="fi-FI"/>
              <a:t>LISÄÄ KUVA: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Aktivoi kuva-alue (klikkaa  tästä)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Lisää valmis  </a:t>
            </a:r>
            <a:r>
              <a:rPr lang="fi-FI" err="1"/>
              <a:t>infofgrafiikka</a:t>
            </a:r>
            <a:r>
              <a:rPr lang="fi-FI"/>
              <a:t> Lisää – Kuvat – Tämä laite - Finanssiala Ry\Tietopankki – Esityskuvat – </a:t>
            </a:r>
            <a:r>
              <a:rPr lang="fi-FI" err="1"/>
              <a:t>FAn</a:t>
            </a:r>
            <a:r>
              <a:rPr lang="fi-FI"/>
              <a:t> _infografiikat</a:t>
            </a:r>
            <a:endParaRPr lang="en-FI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67615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B75DF467-1B1B-4E1F-9B1F-11400164A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379" y="6124020"/>
            <a:ext cx="2829829" cy="5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tähän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63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97193"/>
            <a:ext cx="6541621" cy="106260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4040345"/>
            <a:ext cx="6541621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B2A04B-2F0E-D904-4B90-FD807C42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1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7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234694"/>
            <a:ext cx="6541621" cy="2387600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B2A04B-2F0E-D904-4B90-FD807C42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54FC34C-C663-5CB9-D06D-09E1C2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868" t="27935" r="46524" b="27935"/>
          <a:stretch/>
        </p:blipFill>
        <p:spPr>
          <a:xfrm>
            <a:off x="7252828" y="-1011"/>
            <a:ext cx="4939172" cy="68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03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304811"/>
            <a:ext cx="10573347" cy="8987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30" y="1428378"/>
            <a:ext cx="10573347" cy="474858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45EA51-F964-8899-09BD-503C9809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4FA3-79E3-40AE-A541-CC734F69E93D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46ABF-4E81-C8E4-05AF-CD3F203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A73209-EBA0-1237-07E2-39CDAB0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D1A591B6-2B39-8A02-AA48-78CF74BBC14A}"/>
              </a:ext>
            </a:extLst>
          </p:cNvPr>
          <p:cNvCxnSpPr>
            <a:cxnSpLocks/>
          </p:cNvCxnSpPr>
          <p:nvPr userDrawn="1"/>
        </p:nvCxnSpPr>
        <p:spPr>
          <a:xfrm>
            <a:off x="424330" y="120948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99185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057334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05733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9AFFB-A0D2-BE07-7DCF-306325F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4FA3-79E3-40AE-A541-CC734F69E93D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F3ACF-E125-4D7E-7F24-0B4F05CA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7DE2E-C959-264D-7666-A4358FCF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959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D403E-E044-434D-C486-F526A373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98837"/>
            <a:ext cx="10573348" cy="904676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422405"/>
            <a:ext cx="5139763" cy="47545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914" y="1422403"/>
            <a:ext cx="5139764" cy="47545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992DFF-1CB4-FA9D-D459-A9AE9A3D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4FA3-79E3-40AE-A541-CC734F69E93D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6DA880-241E-FCA8-6F95-F6E4E5DD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F29367-DFB2-D648-BF81-78565127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6E3DE3D1-7094-C7D6-E95F-E8438C60808B}"/>
              </a:ext>
            </a:extLst>
          </p:cNvPr>
          <p:cNvCxnSpPr>
            <a:cxnSpLocks/>
          </p:cNvCxnSpPr>
          <p:nvPr userDrawn="1"/>
        </p:nvCxnSpPr>
        <p:spPr>
          <a:xfrm>
            <a:off x="424330" y="120948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96748AB4-5D82-6D21-4D64-DBF4BF1277D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971269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AAD34F-CBEB-D51F-C2F9-256F7C77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98835"/>
            <a:ext cx="10573347" cy="9106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428377"/>
            <a:ext cx="5139764" cy="681597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120141"/>
            <a:ext cx="5139764" cy="40695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57914" y="1428377"/>
            <a:ext cx="5139764" cy="681598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7914" y="2109974"/>
            <a:ext cx="5139763" cy="40796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4FA3-79E3-40AE-A541-CC734F69E93D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BB042DD-F026-57A4-0EB0-3CA1F606E5AD}"/>
              </a:ext>
            </a:extLst>
          </p:cNvPr>
          <p:cNvCxnSpPr>
            <a:cxnSpLocks/>
          </p:cNvCxnSpPr>
          <p:nvPr userDrawn="1"/>
        </p:nvCxnSpPr>
        <p:spPr>
          <a:xfrm>
            <a:off x="424330" y="626931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A9461EF-57AF-88BC-C1FC-6F195BFF971F}"/>
              </a:ext>
            </a:extLst>
          </p:cNvPr>
          <p:cNvCxnSpPr>
            <a:cxnSpLocks/>
          </p:cNvCxnSpPr>
          <p:nvPr userDrawn="1"/>
        </p:nvCxnSpPr>
        <p:spPr>
          <a:xfrm>
            <a:off x="424330" y="120948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441159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AAD34F-CBEB-D51F-C2F9-256F7C77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98835"/>
            <a:ext cx="10573347" cy="9106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428377"/>
            <a:ext cx="3614270" cy="681597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120141"/>
            <a:ext cx="3614270" cy="40695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8865" y="1428377"/>
            <a:ext cx="3614270" cy="681598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88866" y="2109974"/>
            <a:ext cx="3614270" cy="40796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4EF1E9-45BF-A189-6F22-5FE86071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4FA3-79E3-40AE-A541-CC734F69E93D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DA85AF-558C-0227-FC34-F3C17364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144CA0-14A9-78CB-2266-9525BC1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BB042DD-F026-57A4-0EB0-3CA1F606E5AD}"/>
              </a:ext>
            </a:extLst>
          </p:cNvPr>
          <p:cNvCxnSpPr>
            <a:cxnSpLocks/>
          </p:cNvCxnSpPr>
          <p:nvPr userDrawn="1"/>
        </p:nvCxnSpPr>
        <p:spPr>
          <a:xfrm>
            <a:off x="424330" y="626931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A9461EF-57AF-88BC-C1FC-6F195BFF971F}"/>
              </a:ext>
            </a:extLst>
          </p:cNvPr>
          <p:cNvCxnSpPr>
            <a:cxnSpLocks/>
          </p:cNvCxnSpPr>
          <p:nvPr userDrawn="1"/>
        </p:nvCxnSpPr>
        <p:spPr>
          <a:xfrm>
            <a:off x="424330" y="120948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4D198E97-AFEB-D9FF-C30D-95A9848A0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75C6C41C-866A-5762-9C89-10377D20C3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400" y="1428376"/>
            <a:ext cx="3614270" cy="681598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3A913207-31AF-BD5D-048C-349B0DA0D1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53400" y="2109974"/>
            <a:ext cx="3614270" cy="40796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2110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82"/>
            <a:ext cx="8117305" cy="685251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ÄFFIEN VALMIIT KUVAT LÖYTYVÄT KUVAPANKISTA </a:t>
            </a:r>
          </a:p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</a:t>
            </a:r>
            <a:endParaRPr lang="en-FI"/>
          </a:p>
          <a:p>
            <a:endParaRPr lang="en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8019E-2250-45F4-A4A9-B82DAAE5A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7100" y="1232367"/>
            <a:ext cx="5387975" cy="486952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None/>
              <a:defRPr sz="2000" b="0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/>
              <a:t>ETU- JA SUKUNIMI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922DDB-BF46-4A5C-98C6-3351E8089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100" y="1754080"/>
            <a:ext cx="5387975" cy="368300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500529A7-28F0-4B7D-BCCF-79AE74DD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406" y="2303553"/>
            <a:ext cx="5387975" cy="4060265"/>
          </a:xfrm>
          <a:solidFill>
            <a:schemeClr val="bg1">
              <a:alpha val="51762"/>
            </a:schemeClr>
          </a:solidFill>
        </p:spPr>
        <p:txBody>
          <a:bodyPr>
            <a:noAutofit/>
          </a:bodyPr>
          <a:lstStyle>
            <a:lvl1pPr marL="226800" indent="-230400">
              <a:lnSpc>
                <a:spcPts val="196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fi-FI"/>
              <a:t>Kerro tässä itsestäsi, esim. vastuualueesi, koulutuksesi, harrastuksesi ja mottosi</a:t>
            </a:r>
          </a:p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F750E-CCBA-EB29-5D98-0065ADD0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7100" y="2154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spcBef>
                <a:spcPts val="0"/>
              </a:spcBef>
              <a:buFontTx/>
              <a:buNone/>
              <a:defRPr sz="400"/>
            </a:lvl1pPr>
          </a:lstStyle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2703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1F34E7-CC8E-0DC7-6992-B3623DCD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98837"/>
            <a:ext cx="10573348" cy="904676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BC3A630-7CB6-B97C-3A6C-28834ADC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4FA3-79E3-40AE-A541-CC734F69E93D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709ADF-592A-7BCC-91D2-09AB4DFF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D02647-B233-1E11-0A4E-A7B74D57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30153E52-9659-F03F-48F7-BACFCC99AE00}"/>
              </a:ext>
            </a:extLst>
          </p:cNvPr>
          <p:cNvCxnSpPr>
            <a:cxnSpLocks/>
          </p:cNvCxnSpPr>
          <p:nvPr userDrawn="1"/>
        </p:nvCxnSpPr>
        <p:spPr>
          <a:xfrm>
            <a:off x="424330" y="120948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3116A7AC-BD6C-0EEF-D92B-582985E245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408958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48ABA3B-6692-7DE5-E8B4-806AFDEC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4FA3-79E3-40AE-A541-CC734F69E93D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429AA8-39C8-2EA7-F8BD-5F6CEACF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8549BE-12E1-77B0-7C66-35389484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0C88312C-0463-E4C7-65D2-7D959829B07A}"/>
              </a:ext>
            </a:extLst>
          </p:cNvPr>
          <p:cNvCxnSpPr>
            <a:cxnSpLocks/>
          </p:cNvCxnSpPr>
          <p:nvPr userDrawn="1"/>
        </p:nvCxnSpPr>
        <p:spPr>
          <a:xfrm>
            <a:off x="424330" y="626931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92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457200"/>
            <a:ext cx="4347695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81448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2057400"/>
            <a:ext cx="434769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220465-95E8-A4F0-FBDF-BC3456D3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4FA3-79E3-40AE-A541-CC734F69E93D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8191F2-84ED-EFC8-58B5-C10220B9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7EEDD5-6950-4F58-DC7F-2F058903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79C45C6-86E9-D1EB-3A0D-EDD45F1626E9}"/>
              </a:ext>
            </a:extLst>
          </p:cNvPr>
          <p:cNvCxnSpPr>
            <a:cxnSpLocks/>
          </p:cNvCxnSpPr>
          <p:nvPr userDrawn="1"/>
        </p:nvCxnSpPr>
        <p:spPr>
          <a:xfrm>
            <a:off x="424330" y="626931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33B5656B-6691-1542-90B6-0DA98D3678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66959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0E2F0F-B3EC-949E-7148-47AA86C8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457200"/>
            <a:ext cx="434769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5C91BD-EAF5-1839-8800-87420BA73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prstGeom prst="roundRect">
            <a:avLst>
              <a:gd name="adj" fmla="val 619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08167FF-B397-EEF8-10C6-E62F6C9C1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2057400"/>
            <a:ext cx="434769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4FA3-79E3-40AE-A541-CC734F69E93D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DAA25C2-EF80-4A41-346D-5B80C8223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87FB769D-F1F0-9417-3551-A268E381D796}"/>
              </a:ext>
            </a:extLst>
          </p:cNvPr>
          <p:cNvCxnSpPr>
            <a:cxnSpLocks/>
          </p:cNvCxnSpPr>
          <p:nvPr userDrawn="1"/>
        </p:nvCxnSpPr>
        <p:spPr>
          <a:xfrm>
            <a:off x="424330" y="626931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4058758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5C91BD-EAF5-1839-8800-87420BA73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6358283"/>
          </a:xfrm>
          <a:prstGeom prst="roundRect">
            <a:avLst>
              <a:gd name="adj" fmla="val 619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5A54BCEC-6521-7831-A008-7F32BA7F2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30" y="1122363"/>
            <a:ext cx="4556974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551C7AED-60B0-64AF-618B-845C8626A05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4330" y="3602038"/>
            <a:ext cx="4556974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DAA25C2-EF80-4A41-346D-5B80C8223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33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749536-5031-7701-7751-30003D68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298837"/>
            <a:ext cx="10573348" cy="904676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B7B1F51-AFB1-F426-EB17-59F5356A8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DF0ADA-3C1E-7024-FB54-2BB1821B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4FA3-79E3-40AE-A541-CC734F69E93D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B2F298-B2FE-E7CE-4DC2-DE96CD58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8EAFE9-CD6D-7DD3-C901-922889E8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103254F4-13D9-F9F0-8570-E89DD51E64FA}"/>
              </a:ext>
            </a:extLst>
          </p:cNvPr>
          <p:cNvCxnSpPr>
            <a:cxnSpLocks/>
          </p:cNvCxnSpPr>
          <p:nvPr userDrawn="1"/>
        </p:nvCxnSpPr>
        <p:spPr>
          <a:xfrm>
            <a:off x="424330" y="626931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08086BC6-FC1C-D6C3-7EAF-1FF57D481B4A}"/>
              </a:ext>
            </a:extLst>
          </p:cNvPr>
          <p:cNvCxnSpPr>
            <a:cxnSpLocks/>
          </p:cNvCxnSpPr>
          <p:nvPr userDrawn="1"/>
        </p:nvCxnSpPr>
        <p:spPr>
          <a:xfrm>
            <a:off x="424330" y="120948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5E3A3FB1-DCF5-B608-2F3C-3027EF3FB1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98836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53678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64C31BF-8819-899B-67E4-295365797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22B5DAF-F60A-E537-B10D-CB5807E15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4330" y="365125"/>
            <a:ext cx="814817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7FEE52-4334-AEFD-0931-939AF002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4FA3-79E3-40AE-A541-CC734F69E93D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4607FF-6D02-77EB-C9A7-6C41EAB8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CBB1A0-FF4F-BD02-E28B-B8C14917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5BE97B02-A9F6-DEAE-6066-DF376C9617D6}"/>
              </a:ext>
            </a:extLst>
          </p:cNvPr>
          <p:cNvCxnSpPr>
            <a:cxnSpLocks/>
          </p:cNvCxnSpPr>
          <p:nvPr userDrawn="1"/>
        </p:nvCxnSpPr>
        <p:spPr>
          <a:xfrm>
            <a:off x="424330" y="6269318"/>
            <a:ext cx="10573347" cy="0"/>
          </a:xfrm>
          <a:prstGeom prst="line">
            <a:avLst/>
          </a:prstGeom>
          <a:ln w="12700">
            <a:solidFill>
              <a:srgbClr val="C6C6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2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5F8FC3-82E2-86A8-32C2-84FC3AE3B75C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25182-BC16-85A6-4F9E-4AE5C68DB4BB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104339-AC17-4286-BE9C-34FF0E332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723" y="2486025"/>
            <a:ext cx="10287352" cy="3952875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83349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39674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5B5AF1-2F3F-AA3D-C157-05ACDAD2D8AE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D54B-291F-C626-6673-E982BD40CC8E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C4BB-DCDC-44B7-8946-77E0D5754D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12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/>
              <a:t>Lisää pääkohdat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3DBEAA5-5FD4-4014-9F20-CA909BC3ED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554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346335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ASIANTUNTIJUUS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DE6FB1-1D9D-1145-8391-834B52717219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1070E9-817F-404B-9F0E-9D1F27DB0249}"/>
              </a:ext>
            </a:extLst>
          </p:cNvPr>
          <p:cNvSpPr/>
          <p:nvPr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8E0FAE2-3FF3-D142-93DB-422F1ACEBC01}"/>
              </a:ext>
            </a:extLst>
          </p:cNvPr>
          <p:cNvSpPr/>
          <p:nvPr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LISÄÄ </a:t>
            </a:r>
            <a:br>
              <a:rPr lang="en-GB"/>
            </a:br>
            <a:r>
              <a:rPr lang="en-GB"/>
              <a:t>VÄLIOTSIKKO </a:t>
            </a:r>
            <a:br>
              <a:rPr lang="en-GB"/>
            </a:br>
            <a:r>
              <a:rPr lang="en-GB"/>
              <a:t>TÄHÄN</a:t>
            </a:r>
            <a:endParaRPr lang="en-FI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27CD69E-661B-3045-A934-E810CAEDE9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07523F-224C-594E-B9ED-613988F64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974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FD7CA3-6C2C-B64B-9061-DB719D2B1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9EBF1DE-29B5-7E48-BF0B-B34CDC6E619E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F2B13B-503D-534F-933C-77F84956FF65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LISÄÄ </a:t>
            </a:r>
            <a:br>
              <a:rPr lang="en-GB"/>
            </a:br>
            <a:r>
              <a:rPr lang="en-GB"/>
              <a:t>VÄLIOTSIKKO </a:t>
            </a:r>
            <a:br>
              <a:rPr lang="en-GB"/>
            </a:br>
            <a:r>
              <a:rPr lang="en-GB"/>
              <a:t>TÄHÄN</a:t>
            </a:r>
            <a:endParaRPr lang="en-FI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21528-0B46-544E-87CB-B716401E6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9751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 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1B219-BEAF-4B66-99DA-1FAE143A8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625" y="224948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 indent="-230400">
              <a:spcAft>
                <a:spcPts val="500"/>
              </a:spcAft>
              <a:defRPr/>
            </a:lvl2pPr>
            <a:lvl3pPr indent="-230400">
              <a:spcAft>
                <a:spcPts val="5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pääkohdat, kiteytykset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 – </a:t>
            </a:r>
            <a:br>
              <a:rPr lang="fi-FI"/>
            </a:br>
            <a:r>
              <a:rPr lang="fi-FI"/>
              <a:t> Finanssiala Ry\Tietopankki – Esityskuvat</a:t>
            </a:r>
            <a:endParaRPr lang="en-FI"/>
          </a:p>
          <a:p>
            <a:endParaRPr lang="en-FI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tsikko 15">
            <a:extLst>
              <a:ext uri="{FF2B5EF4-FFF2-40B4-BE49-F238E27FC236}">
                <a16:creationId xmlns:a16="http://schemas.microsoft.com/office/drawing/2014/main" id="{445C7775-8216-4503-945C-42CBEEE43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250" y="490665"/>
            <a:ext cx="5422065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/>
              <a:t>NOSTON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45955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image" Target="../media/image13.emf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22.sv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7A4C8-2317-A24C-8E7D-ADB2EEF4CF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48170" y="229875"/>
            <a:ext cx="3378302" cy="659947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54663C5-6944-43A7-8256-60D04DFE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CB0EE0-5CB5-4657-A4DE-F6E8761C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9A0C5A-24AB-481A-B308-DF342FA73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80" r:id="rId2"/>
    <p:sldLayoutId id="2147484081" r:id="rId3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000" b="1" i="0" kern="1200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E5BC2B-4B80-4B95-9E9A-E6EC3B9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9B8D0-FEF9-43D6-B25A-E1168FC8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60A62C-76F9-48BD-AF57-02C43A01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1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99" r:id="rId2"/>
    <p:sldLayoutId id="2147483907" r:id="rId3"/>
    <p:sldLayoutId id="2147483981" r:id="rId4"/>
    <p:sldLayoutId id="2147483983" r:id="rId5"/>
    <p:sldLayoutId id="2147484040" r:id="rId6"/>
    <p:sldLayoutId id="2147484089" r:id="rId7"/>
    <p:sldLayoutId id="2147483921" r:id="rId8"/>
    <p:sldLayoutId id="2147483932" r:id="rId9"/>
    <p:sldLayoutId id="2147484111" r:id="rId10"/>
    <p:sldLayoutId id="2147484112" r:id="rId11"/>
    <p:sldLayoutId id="2147484058" r:id="rId12"/>
    <p:sldLayoutId id="2147484085" r:id="rId13"/>
    <p:sldLayoutId id="2147484101" r:id="rId14"/>
    <p:sldLayoutId id="2147484070" r:id="rId15"/>
    <p:sldLayoutId id="2147483905" r:id="rId16"/>
    <p:sldLayoutId id="2147484041" r:id="rId17"/>
    <p:sldLayoutId id="2147484106" r:id="rId18"/>
    <p:sldLayoutId id="2147484107" r:id="rId19"/>
    <p:sldLayoutId id="2147484088" r:id="rId20"/>
    <p:sldLayoutId id="2147483931" r:id="rId21"/>
    <p:sldLayoutId id="2147484063" r:id="rId22"/>
    <p:sldLayoutId id="2147484075" r:id="rId23"/>
    <p:sldLayoutId id="2147484034" r:id="rId24"/>
    <p:sldLayoutId id="2147484105" r:id="rId25"/>
    <p:sldLayoutId id="2147484104" r:id="rId26"/>
    <p:sldLayoutId id="2147483927" r:id="rId27"/>
    <p:sldLayoutId id="2147484115" r:id="rId28"/>
    <p:sldLayoutId id="214748411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974E344-8009-3D88-5D42-A83DD466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365125"/>
            <a:ext cx="10573348" cy="83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94FA3-79E3-40AE-A541-CC734F69E93D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8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73BA101A-50E2-4DBE-9EB9-211B076BA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897192"/>
            <a:ext cx="6541621" cy="1940279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EPÄVAKAAN MAAILMANTILANTEEN VAIKUTUS KOTITALOUKSIEN HANKINTOIHIN</a:t>
            </a:r>
            <a:b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>
                <a:solidFill>
                  <a:schemeClr val="tx1">
                    <a:lumMod val="95000"/>
                    <a:lumOff val="5000"/>
                  </a:schemeClr>
                </a:solidFill>
              </a:rPr>
              <a:t>KANSALAISKYSELY JOULU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</a:rPr>
              <a:t>KUU 2024</a:t>
            </a:r>
            <a:b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i-FI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1902B9F-ACB1-4F0F-BB55-DC95FAC33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29" y="5043947"/>
            <a:ext cx="6541621" cy="652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Grafiikkaraportti</a:t>
            </a:r>
            <a:r>
              <a:rPr lang="en-US"/>
              <a:t>  24.01.2025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40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254BE-F317-D644-A658-DB860BDC17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757">
                    <a:tint val="82000"/>
                  </a:srgbClr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5757">
                  <a:tint val="82000"/>
                </a:srgbClr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57305D-0505-41CD-815F-4CFED65729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6692" y="2460625"/>
            <a:ext cx="9648908" cy="2764518"/>
          </a:xfrm>
        </p:spPr>
        <p:txBody>
          <a:bodyPr>
            <a:normAutofit fontScale="90000"/>
          </a:bodyPr>
          <a:lstStyle/>
          <a:p>
            <a:r>
              <a:rPr lang="fi-FI" sz="22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Miten epävakaa maailmanpoliittinen tilanne on vaikuttanut omiin tai perheesi suunnitelmiin esim. asunnon tai vapaa-ajan asunnon ostamiseen tai remontointiin?</a:t>
            </a:r>
            <a:br>
              <a:rPr lang="fi-FI" sz="24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Vastausvaihtoehdot </a:t>
            </a:r>
            <a:b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Ei lainkaan</a:t>
            </a:r>
            <a:b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Harkinta-aika on pidentynyt </a:t>
            </a:r>
            <a:b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Olen luopunut suunnitelmista </a:t>
            </a:r>
            <a:b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4. En osaa sanoa </a:t>
            </a:r>
            <a:b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i="1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Valtakunnalliseen tutkimukseen vastasi 2003 suomalaista. Kenttätyö tehtiin 16.-27. joulukuuta 2024. Tutkimuksen  kohderyhmään kuuluivat mannersuomalaiset 18-79-vuotiaat henkilöt. </a:t>
            </a:r>
            <a:br>
              <a:rPr lang="fi-FI" sz="1800" i="1">
                <a:solidFill>
                  <a:schemeClr val="tx1"/>
                </a:solidFill>
                <a:effectLst/>
                <a:latin typeface="Merriweather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1800" i="1">
              <a:solidFill>
                <a:schemeClr val="tx1"/>
              </a:solidFill>
              <a:effectLst/>
              <a:latin typeface="Merriweather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3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5EFD9-2A69-9027-B185-12717C1E8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972D81-97FB-E364-219E-D8953763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/>
              <a:t>Kotitaloudet empivät hankinnoissaan 12/2024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7E951BA-3571-2F40-1426-05F08B43FF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Kansalaiskysely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8AD363F-B4E0-7A7C-A262-1F72598E8259}"/>
              </a:ext>
            </a:extLst>
          </p:cNvPr>
          <p:cNvSpPr txBox="1"/>
          <p:nvPr/>
        </p:nvSpPr>
        <p:spPr>
          <a:xfrm>
            <a:off x="423863" y="1203513"/>
            <a:ext cx="108070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fi-FI" sz="1200" i="0" u="none" strike="noStrike">
                <a:effectLst/>
                <a:latin typeface="Merriweather Sans" pitchFamily="2" charset="0"/>
              </a:rPr>
              <a:t>Miten epävakaa maailmanpoliittinen tilanne on vaikuttanut omiin tai perheesi suunnitelmiin esim. asunnon tai vapaa-ajan asunnon ostamiseen tai remontointiin</a:t>
            </a:r>
            <a:r>
              <a:rPr lang="fi-FI" sz="1200">
                <a:latin typeface="Merriweather Sans" pitchFamily="2" charset="0"/>
                <a:cs typeface="Arial" pitchFamily="34" charset="0"/>
              </a:rPr>
              <a:t>? </a:t>
            </a:r>
            <a:endParaRPr lang="fi-FI" sz="1200">
              <a:latin typeface="Merriweather Sans" pitchFamily="2" charset="0"/>
            </a:endParaRPr>
          </a:p>
        </p:txBody>
      </p:sp>
      <p:graphicFrame>
        <p:nvGraphicFramePr>
          <p:cNvPr id="6" name="Sisällön paikkamerkki 7">
            <a:extLst>
              <a:ext uri="{FF2B5EF4-FFF2-40B4-BE49-F238E27FC236}">
                <a16:creationId xmlns:a16="http://schemas.microsoft.com/office/drawing/2014/main" id="{708230A1-FF60-7574-5253-6F4EF79FF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69481"/>
              </p:ext>
            </p:extLst>
          </p:nvPr>
        </p:nvGraphicFramePr>
        <p:xfrm>
          <a:off x="308436" y="1601838"/>
          <a:ext cx="11037888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A816CF5B-220B-6058-D757-2537236F2ED0}"/>
              </a:ext>
            </a:extLst>
          </p:cNvPr>
          <p:cNvSpPr txBox="1"/>
          <p:nvPr/>
        </p:nvSpPr>
        <p:spPr>
          <a:xfrm>
            <a:off x="8687927" y="6455639"/>
            <a:ext cx="5316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/>
              <a:t>Lähde: Kansalaiskysely 12/2024, Norstat</a:t>
            </a:r>
          </a:p>
        </p:txBody>
      </p:sp>
    </p:spTree>
    <p:extLst>
      <p:ext uri="{BB962C8B-B14F-4D97-AF65-F5344CB8AC3E}">
        <p14:creationId xmlns:p14="http://schemas.microsoft.com/office/powerpoint/2010/main" val="129412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C259A1-9E8D-C5DD-FE72-F27F6A8F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/>
              <a:t>Nuoremmat sukupolvet erittäin varovaisia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76767C-A62D-F4CD-6D83-0DB252B621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kansalaiskysely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C88CAE3-8271-1FD4-FB56-4CDD9B3E8414}"/>
              </a:ext>
            </a:extLst>
          </p:cNvPr>
          <p:cNvSpPr txBox="1"/>
          <p:nvPr/>
        </p:nvSpPr>
        <p:spPr>
          <a:xfrm>
            <a:off x="423863" y="1283343"/>
            <a:ext cx="11266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" pitchFamily="2" charset="0"/>
                <a:ea typeface="+mn-ea"/>
                <a:cs typeface="+mn-cs"/>
              </a:rPr>
              <a:t>Miten epävakaa maailmanpoliittinen tilanne on vaikuttanut omiin tai perheesi suunnitelmiin esim. asunnon tai vapaa-ajan asunnon ostamiseen tai remontointiin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" pitchFamily="2" charset="0"/>
                <a:ea typeface="+mn-ea"/>
                <a:cs typeface="Arial" pitchFamily="34" charset="0"/>
              </a:rPr>
              <a:t>? 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" pitchFamily="2" charset="0"/>
              <a:ea typeface="+mn-ea"/>
              <a:cs typeface="+mn-cs"/>
            </a:endParaRPr>
          </a:p>
        </p:txBody>
      </p:sp>
      <p:graphicFrame>
        <p:nvGraphicFramePr>
          <p:cNvPr id="3" name="Sisällön paikkamerkki 7">
            <a:extLst>
              <a:ext uri="{FF2B5EF4-FFF2-40B4-BE49-F238E27FC236}">
                <a16:creationId xmlns:a16="http://schemas.microsoft.com/office/drawing/2014/main" id="{28365FD2-0F19-1EDC-526F-A4C87045C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080571"/>
              </p:ext>
            </p:extLst>
          </p:nvPr>
        </p:nvGraphicFramePr>
        <p:xfrm>
          <a:off x="509249" y="1756881"/>
          <a:ext cx="11037888" cy="499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CB97350-8A48-BB7D-9CC2-D362196D1DF9}"/>
              </a:ext>
            </a:extLst>
          </p:cNvPr>
          <p:cNvSpPr txBox="1"/>
          <p:nvPr/>
        </p:nvSpPr>
        <p:spPr>
          <a:xfrm>
            <a:off x="8863421" y="6556455"/>
            <a:ext cx="5316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/>
              <a:t>Lähde: Kansalaiskysely 12/2024, </a:t>
            </a:r>
            <a:r>
              <a:rPr lang="fi-FI" sz="1200" err="1"/>
              <a:t>Norstat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86811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11553-F8B1-F324-2C7B-39A962996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D56E30-D34F-4F03-3C40-22D33426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72" y="304811"/>
            <a:ext cx="10545805" cy="999689"/>
          </a:xfrm>
        </p:spPr>
        <p:txBody>
          <a:bodyPr>
            <a:noAutofit/>
          </a:bodyPr>
          <a:lstStyle/>
          <a:p>
            <a:pPr defTabSz="1219170"/>
            <a:r>
              <a:rPr lang="fi-FI" sz="2800"/>
              <a:t>Kotitalouksien uskallus tehdä isoja hankintoja ennätyksellisen alhaalla 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D298A69-534C-0FDD-0381-0A483263EF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0733" y="120671"/>
            <a:ext cx="10536477" cy="375015"/>
          </a:xfrm>
        </p:spPr>
        <p:txBody>
          <a:bodyPr/>
          <a:lstStyle/>
          <a:p>
            <a:r>
              <a:rPr lang="fi-FI"/>
              <a:t>Kansalaiskysely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41B5693-C5E0-FEBE-EE3E-24618C6E0428}"/>
              </a:ext>
            </a:extLst>
          </p:cNvPr>
          <p:cNvSpPr txBox="1"/>
          <p:nvPr/>
        </p:nvSpPr>
        <p:spPr>
          <a:xfrm>
            <a:off x="460733" y="1203513"/>
            <a:ext cx="10807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fi-FI" sz="1200" i="0" u="none" strike="noStrike">
                <a:effectLst/>
                <a:latin typeface="Merriweather Sans" pitchFamily="2" charset="0"/>
              </a:rPr>
              <a:t>Miten epävakaa maailmanpoliittinen tilanne on vaikuttanut omiin tai perheesi suunnitelmiin esim. asunnon tai vapaa-ajan asunnon ostamiseen tai remontointiin</a:t>
            </a:r>
            <a:r>
              <a:rPr lang="fi-FI" sz="1200">
                <a:latin typeface="Merriweather Sans" pitchFamily="2" charset="0"/>
                <a:cs typeface="Arial" pitchFamily="34" charset="0"/>
              </a:rPr>
              <a:t>? </a:t>
            </a:r>
            <a:endParaRPr lang="fi-FI" sz="1200">
              <a:latin typeface="Merriweather Sans" pitchFamily="2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5CD12B7-4AB6-9F3E-D9A6-BAEE0C0B865B}"/>
              </a:ext>
            </a:extLst>
          </p:cNvPr>
          <p:cNvSpPr txBox="1"/>
          <p:nvPr/>
        </p:nvSpPr>
        <p:spPr>
          <a:xfrm>
            <a:off x="1436777" y="1676217"/>
            <a:ext cx="90474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>
                <a:latin typeface="Merriweather Sans" pitchFamily="2" charset="0"/>
              </a:rPr>
              <a:t>Kaikki vastaajat. Vertailu joulukuu 2024, huhtikuu 2022, kesäkuu 2022, maaliskuu 2023 ja helmikuu 2024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0BC3A73-4777-8F0C-7D22-A1DEB8FB8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458920"/>
              </p:ext>
            </p:extLst>
          </p:nvPr>
        </p:nvGraphicFramePr>
        <p:xfrm>
          <a:off x="423863" y="1911340"/>
          <a:ext cx="10573347" cy="456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F1335A48-C5C9-9B66-FA35-B214CAC7F23F}"/>
              </a:ext>
            </a:extLst>
          </p:cNvPr>
          <p:cNvSpPr txBox="1"/>
          <p:nvPr/>
        </p:nvSpPr>
        <p:spPr>
          <a:xfrm>
            <a:off x="8872282" y="6476711"/>
            <a:ext cx="5316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/>
              <a:t>Lähde: Kansalaiskysely 12/2024, </a:t>
            </a:r>
            <a:r>
              <a:rPr lang="fi-FI" sz="1200" err="1"/>
              <a:t>Norstat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8980514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D7A68657-8BD2-45AD-AA51-46103EF757F9}" vid="{DD52C2A1-6970-4750-B0A1-AC91BF4E560D}"/>
    </a:ext>
  </a:extLst>
</a:theme>
</file>

<file path=ppt/theme/theme2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D7A68657-8BD2-45AD-AA51-46103EF757F9}" vid="{D87A0377-5AC3-4B1C-B262-7BDB3238D9C5}"/>
    </a:ext>
  </a:extLst>
</a:theme>
</file>

<file path=ppt/theme/theme3.xml><?xml version="1.0" encoding="utf-8"?>
<a:theme xmlns:a="http://schemas.openxmlformats.org/drawingml/2006/main" name="4_Office-teema">
  <a:themeElements>
    <a:clrScheme name="FA2024">
      <a:dk1>
        <a:srgbClr val="575757"/>
      </a:dk1>
      <a:lt1>
        <a:sysClr val="window" lastClr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_pohja2024-11-13.pptx" id="{2010F503-4CB0-4D9A-B1B0-3583541647B2}" vid="{4AE6B936-A89C-40C3-B22C-619B2E8B50E2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1fc57f3e-8305-486e-a8c2-148b9408595d" ContentTypeId="0x010100754B9C00A9D1EF429E3CE268AA4F07C9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nanssiala Asiakirja" ma:contentTypeID="0x010100754B9C00A9D1EF429E3CE268AA4F07C90015AB1850ECECB6499E33FE703BE9F3D2" ma:contentTypeVersion="3" ma:contentTypeDescription="Luo uusi asiakirja." ma:contentTypeScope="" ma:versionID="98d067b337b917e53991cf3c25133ef0">
  <xsd:schema xmlns:xsd="http://www.w3.org/2001/XMLSchema" xmlns:xs="http://www.w3.org/2001/XMLSchema" xmlns:p="http://schemas.microsoft.com/office/2006/metadata/properties" xmlns:ns2="3d6a9306-9ca7-4ef4-bdc0-1874c06cbe8c" targetNamespace="http://schemas.microsoft.com/office/2006/metadata/properties" ma:root="true" ma:fieldsID="021ed63e95b3f166ab44e6faf01cccc8" ns2:_="">
    <xsd:import namespace="3d6a9306-9ca7-4ef4-bdc0-1874c06cbe8c"/>
    <xsd:element name="properties">
      <xsd:complexType>
        <xsd:sequence>
          <xsd:element name="documentManagement">
            <xsd:complexType>
              <xsd:all>
                <xsd:element ref="ns2:Asiakirjan_x0020_pvm" minOccurs="0"/>
                <xsd:element ref="ns2:Kokouksen_x0020_pvm" minOccurs="0"/>
                <xsd:element ref="ns2:FA_x0020_vastuuhenkilö" minOccurs="0"/>
                <xsd:element ref="ns2:Lisätiedot" minOccurs="0"/>
                <xsd:element ref="ns2:b8937dc7f7d8474bb5ff862753bb4340" minOccurs="0"/>
                <xsd:element ref="ns2:TaxCatchAllLabel" minOccurs="0"/>
                <xsd:element ref="ns2:p052a5e2e35240239e541a17086d812b" minOccurs="0"/>
                <xsd:element ref="ns2:f7285783451248a2a132817e4aca895f" minOccurs="0"/>
                <xsd:element ref="ns2:c65bcce231384f61a340ba009edf1e0a" minOccurs="0"/>
                <xsd:element ref="ns2:ff3a6f4fffbf4b098f7f426bc26e559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Asiakirjan_x0020_pvm" ma:index="3" nillable="true" ma:displayName="Asiakirjan pvm" ma:default="[today]" ma:format="DateOnly" ma:internalName="Asiakirjan_x0020_pvm0">
      <xsd:simpleType>
        <xsd:restriction base="dms:DateTime"/>
      </xsd:simpleType>
    </xsd:element>
    <xsd:element name="Kokouksen_x0020_pvm" ma:index="5" nillable="true" ma:displayName="Kokouksen pvm" ma:format="DateOnly" ma:internalName="Kokouksen_x0020_pvm">
      <xsd:simpleType>
        <xsd:restriction base="dms:DateTime"/>
      </xsd:simpleType>
    </xsd:element>
    <xsd:element name="FA_x0020_vastuuhenkilö" ma:index="6" nillable="true" ma:displayName="FA vastuuhenkilö" ma:list="UserInfo" ma:internalName="FA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ätiedot" ma:index="8" nillable="true" ma:displayName="Lisätiedot" ma:internalName="Lis_x00e4_tiedot0">
      <xsd:simpleType>
        <xsd:restriction base="dms:Note">
          <xsd:maxLength value="255"/>
        </xsd:restriction>
      </xsd:simpleType>
    </xsd:element>
    <xsd:element name="b8937dc7f7d8474bb5ff862753bb4340" ma:index="12" nillable="true" ma:taxonomy="true" ma:internalName="b8937dc7f7d8474bb5ff862753bb4340" ma:taxonomyFieldName="Julkisuus0" ma:displayName="Julkisuus" ma:readOnly="false" ma:default="4;#FA-sisäinen|40fe4f96-c144-41e1-8120-de0d7e1583fc" ma:fieldId="{b8937dc7-f7d8-474b-b5ff-862753bb4340}" ma:sspId="1fc57f3e-8305-486e-a8c2-148b940859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3" nillable="true" ma:displayName="Taxonomy Catch All Column1" ma:hidden="true" ma:list="{1d1e734f-142a-4a85-aca2-a839b68ad5ab}" ma:internalName="TaxCatchAllLabel" ma:readOnly="true" ma:showField="CatchAllDataLabel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52a5e2e35240239e541a17086d812b" ma:index="14" nillable="true" ma:taxonomy="true" ma:internalName="p052a5e2e35240239e541a17086d812b" ma:taxonomyFieldName="Asiasanat0" ma:displayName="Asiasanat" ma:default="" ma:fieldId="{9052a5e2-e352-4023-9e54-1a17086d812b}" ma:taxonomyMulti="true" ma:sspId="1fc57f3e-8305-486e-a8c2-148b9408595d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7285783451248a2a132817e4aca895f" ma:index="15" nillable="true" ma:taxonomy="true" ma:internalName="f7285783451248a2a132817e4aca895f" ma:taxonomyFieldName="Dokumentin_x0020_tila0" ma:displayName="Dokumentin tila" ma:default="" ma:fieldId="{f7285783-4512-48a2-a132-817e4aca895f}" ma:sspId="1fc57f3e-8305-486e-a8c2-148b940859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5bcce231384f61a340ba009edf1e0a" ma:index="16" nillable="true" ma:taxonomy="true" ma:internalName="c65bcce231384f61a340ba009edf1e0a" ma:taxonomyFieldName="Asiakirjatyyppi0" ma:displayName="Asiakirjatyyppi" ma:default="" ma:fieldId="{c65bcce2-3138-4f61-a340-ba009edf1e0a}" ma:sspId="1fc57f3e-8305-486e-a8c2-148b9408595d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f3a6f4fffbf4b098f7f426bc26e559f" ma:index="17" nillable="true" ma:taxonomy="true" ma:internalName="ff3a6f4fffbf4b098f7f426bc26e559f" ma:taxonomyFieldName="Organisaatiot" ma:displayName="Organisaatiot" ma:readOnly="false" ma:default="5;#Finanssiala ry|ee048018-529f-44c2-b621-1ffdf097d9ae" ma:fieldId="{ff3a6f4f-ffbf-4b09-8f7f-426bc26e559f}" ma:taxonomyMulti="true" ma:sspId="1fc57f3e-8305-486e-a8c2-148b940859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1d1e734f-142a-4a85-aca2-a839b68ad5ab}" ma:internalName="TaxCatchAll" ma:showField="CatchAllData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iakirjan_x0020_pvm xmlns="3d6a9306-9ca7-4ef4-bdc0-1874c06cbe8c">2025-01-08T06:04:29+00:00</Asiakirjan_x0020_pvm>
    <b8937dc7f7d8474bb5ff862753bb4340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FA-sisäinen</TermName>
          <TermId xmlns="http://schemas.microsoft.com/office/infopath/2007/PartnerControls">40fe4f96-c144-41e1-8120-de0d7e1583fc</TermId>
        </TermInfo>
      </Terms>
    </b8937dc7f7d8474bb5ff862753bb4340>
    <Lisätiedot xmlns="3d6a9306-9ca7-4ef4-bdc0-1874c06cbe8c" xsi:nil="true"/>
    <FA_x0020_vastuuhenkilö xmlns="3d6a9306-9ca7-4ef4-bdc0-1874c06cbe8c">
      <UserInfo>
        <DisplayName/>
        <AccountId xsi:nil="true"/>
        <AccountType/>
      </UserInfo>
    </FA_x0020_vastuuhenkilö>
    <TaxCatchAll xmlns="3d6a9306-9ca7-4ef4-bdc0-1874c06cbe8c">
      <Value>4</Value>
    </TaxCatchAll>
    <Kokouksen_x0020_pvm xmlns="3d6a9306-9ca7-4ef4-bdc0-1874c06cbe8c" xsi:nil="true"/>
    <c65bcce231384f61a340ba009edf1e0a xmlns="3d6a9306-9ca7-4ef4-bdc0-1874c06cbe8c">
      <Terms xmlns="http://schemas.microsoft.com/office/infopath/2007/PartnerControls"/>
    </c65bcce231384f61a340ba009edf1e0a>
    <p052a5e2e35240239e541a17086d812b xmlns="3d6a9306-9ca7-4ef4-bdc0-1874c06cbe8c">
      <Terms xmlns="http://schemas.microsoft.com/office/infopath/2007/PartnerControls"/>
    </p052a5e2e35240239e541a17086d812b>
    <ff3a6f4fffbf4b098f7f426bc26e559f xmlns="3d6a9306-9ca7-4ef4-bdc0-1874c06cbe8c">
      <Terms xmlns="http://schemas.microsoft.com/office/infopath/2007/PartnerControls"/>
    </ff3a6f4fffbf4b098f7f426bc26e559f>
    <f7285783451248a2a132817e4aca895f xmlns="3d6a9306-9ca7-4ef4-bdc0-1874c06cbe8c">
      <Terms xmlns="http://schemas.microsoft.com/office/infopath/2007/PartnerControls"/>
    </f7285783451248a2a132817e4aca895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1B59E-2BAF-4FD1-95A6-DCE510433CA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E328C80-195A-4184-A358-14719B8E62D7}">
  <ds:schemaRefs>
    <ds:schemaRef ds:uri="3d6a9306-9ca7-4ef4-bdc0-1874c06cbe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39539B7-9705-43BC-9291-668E2ED0C5F1}">
  <ds:schemaRefs>
    <ds:schemaRef ds:uri="3d6a9306-9ca7-4ef4-bdc0-1874c06cbe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87CDD17-8925-42C6-AB94-E4203A2DE9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FA_asiantuntijuus</Template>
  <Application>Microsoft Office PowerPoint</Application>
  <PresentationFormat>Widescreen</PresentationFormat>
  <Slides>5</Slides>
  <Notes>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Custom Design</vt:lpstr>
      <vt:lpstr>1_Custom Design</vt:lpstr>
      <vt:lpstr>4_Office-teema</vt:lpstr>
      <vt:lpstr>EPÄVAKAAN MAAILMANTILANTEEN VAIKUTUS KOTITALOUKSIEN HANKINTOIHIN  KANSALAISKYSELY JOULUKUU 2024 </vt:lpstr>
      <vt:lpstr>Miten epävakaa maailmanpoliittinen tilanne on vaikuttanut omiin tai perheesi suunnitelmiin esim. asunnon tai vapaa-ajan asunnon ostamiseen tai remontointiin?  Vastausvaihtoehdot  1. Ei lainkaan 2. Harkinta-aika on pidentynyt  3. Olen luopunut suunnitelmista  4. En osaa sanoa     Valtakunnalliseen tutkimukseen vastasi 2003 suomalaista. Kenttätyö tehtiin 16.-27. joulukuuta 2024. Tutkimuksen  kohderyhmään kuuluivat mannersuomalaiset 18-79-vuotiaat henkilöt.  </vt:lpstr>
      <vt:lpstr>Kotitaloudet empivät hankinnoissaan 12/2024</vt:lpstr>
      <vt:lpstr>Nuoremmat sukupolvet erittäin varovaisia</vt:lpstr>
      <vt:lpstr>Kotitalouksien uskallus tehdä isoja hankintoja ennätyksellisen alhaalla </vt:lpstr>
    </vt:vector>
  </TitlesOfParts>
  <Company>Finanssiala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Tyytyväisyys finanssialaan eri vastaajaryhmissä</dc:title>
  <dc:creator>Koivisto Kimmo</dc:creator>
  <cp:revision>1</cp:revision>
  <cp:lastPrinted>2024-03-05T09:56:55Z</cp:lastPrinted>
  <dcterms:created xsi:type="dcterms:W3CDTF">2022-12-22T07:35:26Z</dcterms:created>
  <dcterms:modified xsi:type="dcterms:W3CDTF">2025-01-24T12:15:43Z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0x010100754B9C00A9D1EF429E3CE268AA4F07C90015AB1850ECECB6499E33FE703BE9F3D2</vt:lpwstr>
  </property>
  <property fmtid="{D5CDD505-2E9C-101B-9397-08002B2CF9AE}" pid="3" name="_dlc_DocIdItemGuid">
    <vt:lpwstr>787c0f8b-9f1d-412a-a7c8-a01cbcd7b640</vt:lpwstr>
  </property>
  <property fmtid="{D5CDD505-2E9C-101B-9397-08002B2CF9AE}" pid="4" name="Dokumentin tila">
    <vt:lpwstr>27;#Valmis|40aa8d17-dadd-4ab0-93da-3124749a5963</vt:lpwstr>
  </property>
  <property fmtid="{D5CDD505-2E9C-101B-9397-08002B2CF9AE}" pid="5" name="Asiakirjatyyppi">
    <vt:lpwstr>64;#Diaesitys|fc209ee7-fe67-4bc6-a4f4-93f5714eb903</vt:lpwstr>
  </property>
  <property fmtid="{D5CDD505-2E9C-101B-9397-08002B2CF9AE}" pid="6" name="Tags">
    <vt:lpwstr/>
  </property>
  <property fmtid="{D5CDD505-2E9C-101B-9397-08002B2CF9AE}" pid="7" name="Organisaatiot">
    <vt:lpwstr/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xd_Signature">
    <vt:bool>false</vt:bool>
  </property>
  <property fmtid="{D5CDD505-2E9C-101B-9397-08002B2CF9AE}" pid="12" name="AuthorIds_UIVersion_5120">
    <vt:lpwstr>21</vt:lpwstr>
  </property>
  <property fmtid="{D5CDD505-2E9C-101B-9397-08002B2CF9AE}" pid="13" name="MediaServiceImageTags">
    <vt:lpwstr/>
  </property>
  <property fmtid="{D5CDD505-2E9C-101B-9397-08002B2CF9AE}" pid="14" name="Asiakirjatyyppi0">
    <vt:lpwstr/>
  </property>
  <property fmtid="{D5CDD505-2E9C-101B-9397-08002B2CF9AE}" pid="15" name="Asiasanat0">
    <vt:lpwstr/>
  </property>
  <property fmtid="{D5CDD505-2E9C-101B-9397-08002B2CF9AE}" pid="16" name="Dokumentin tila0">
    <vt:lpwstr/>
  </property>
  <property fmtid="{D5CDD505-2E9C-101B-9397-08002B2CF9AE}" pid="17" name="Julkisuus0">
    <vt:lpwstr>4;#FA-sisäinen|40fe4f96-c144-41e1-8120-de0d7e1583fc</vt:lpwstr>
  </property>
  <property fmtid="{D5CDD505-2E9C-101B-9397-08002B2CF9AE}" pid="18" name="lcf76f155ced4ddcb4097134ff3c332f">
    <vt:lpwstr/>
  </property>
  <property fmtid="{D5CDD505-2E9C-101B-9397-08002B2CF9AE}" pid="19" name="Dokumentin_x0020_tila0">
    <vt:lpwstr/>
  </property>
</Properties>
</file>